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3"/>
  </p:notesMasterIdLst>
  <p:sldIdLst>
    <p:sldId id="1218" r:id="rId2"/>
    <p:sldId id="1295" r:id="rId3"/>
    <p:sldId id="1213" r:id="rId4"/>
    <p:sldId id="1227" r:id="rId5"/>
    <p:sldId id="1220" r:id="rId6"/>
    <p:sldId id="1241" r:id="rId7"/>
    <p:sldId id="1244" r:id="rId8"/>
    <p:sldId id="1256" r:id="rId9"/>
    <p:sldId id="1253" r:id="rId10"/>
    <p:sldId id="1249" r:id="rId11"/>
    <p:sldId id="1254" r:id="rId12"/>
    <p:sldId id="1263" r:id="rId13"/>
    <p:sldId id="1255" r:id="rId14"/>
    <p:sldId id="1266" r:id="rId15"/>
    <p:sldId id="1264" r:id="rId16"/>
    <p:sldId id="1309" r:id="rId17"/>
    <p:sldId id="1272" r:id="rId18"/>
    <p:sldId id="1301" r:id="rId19"/>
    <p:sldId id="1302" r:id="rId20"/>
    <p:sldId id="1282" r:id="rId21"/>
    <p:sldId id="1284" r:id="rId22"/>
    <p:sldId id="1303" r:id="rId23"/>
    <p:sldId id="1304" r:id="rId24"/>
    <p:sldId id="1305" r:id="rId25"/>
    <p:sldId id="1285" r:id="rId26"/>
    <p:sldId id="1306" r:id="rId27"/>
    <p:sldId id="1307" r:id="rId28"/>
    <p:sldId id="1308" r:id="rId29"/>
    <p:sldId id="1203" r:id="rId30"/>
    <p:sldId id="1204" r:id="rId31"/>
    <p:sldId id="1200" r:id="rId32"/>
  </p:sldIdLst>
  <p:sldSz cx="9144000" cy="5143500" type="screen16x9"/>
  <p:notesSz cx="6858000" cy="9144000"/>
  <p:embeddedFontLst>
    <p:embeddedFont>
      <p:font typeface="Helvetica" panose="020B0604020202030204" pitchFamily="34" charset="0"/>
      <p:regular r:id="rId34"/>
      <p:bold r:id="rId35"/>
      <p:italic r:id="rId36"/>
      <p:boldItalic r:id="rId37"/>
    </p:embeddedFont>
    <p:embeddedFont>
      <p:font typeface="Helvetica 45 Light" panose="020B0500000000000000" pitchFamily="34" charset="0"/>
      <p:regular r:id="rId38"/>
      <p:italic r:id="rId39"/>
    </p:embeddedFont>
    <p:embeddedFont>
      <p:font typeface="Helvetica 65 Medium" panose="020B0500000000000000" pitchFamily="34" charset="0"/>
      <p:regular r:id="rId40"/>
      <p:bold r:id="rId41"/>
      <p:italic r:id="rId42"/>
      <p:boldItalic r:id="rId43"/>
    </p:embeddedFont>
    <p:embeddedFont>
      <p:font typeface="HelveticaNeueLT Pro 55 Roman" panose="020B0804020202020204" pitchFamily="34" charset="0"/>
      <p:regular r:id="rId44"/>
      <p:bold r:id="rId45"/>
    </p:embeddedFont>
    <p:embeddedFont>
      <p:font typeface="HelveticaNeueLT Pro 65 Md" panose="020B0804020202020204" pitchFamily="34" charset="0"/>
      <p:regular r:id="rId46"/>
      <p:bold r:id="rId47"/>
    </p:embeddedFont>
    <p:embeddedFont>
      <p:font typeface="나눔스퀘어" panose="020B0600000101010101" pitchFamily="50" charset="-127"/>
      <p:regular r:id="rId48"/>
    </p:embeddedFont>
    <p:embeddedFont>
      <p:font typeface="나눔스퀘어 Bold" panose="020B0600000101010101" pitchFamily="50" charset="-127"/>
      <p:bold r:id="rId49"/>
    </p:embeddedFont>
    <p:embeddedFont>
      <p:font typeface="나눔스퀘어 ExtraBold" panose="020B0600000101010101" pitchFamily="50" charset="-127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CFF"/>
    <a:srgbClr val="3333FF"/>
    <a:srgbClr val="43D8BB"/>
    <a:srgbClr val="26FEC0"/>
    <a:srgbClr val="024B66"/>
    <a:srgbClr val="0AF4FA"/>
    <a:srgbClr val="CDCDCD"/>
    <a:srgbClr val="FF0066"/>
    <a:srgbClr val="A143FF"/>
    <a:srgbClr val="A1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85882" autoAdjust="0"/>
  </p:normalViewPr>
  <p:slideViewPr>
    <p:cSldViewPr snapToGrid="0">
      <p:cViewPr varScale="1">
        <p:scale>
          <a:sx n="124" d="100"/>
          <a:sy n="124" d="100"/>
        </p:scale>
        <p:origin x="3378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533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147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938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383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75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50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171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414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1419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162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455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1048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935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768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685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142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573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961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9799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A2772-118D-4B28-97D7-1E04A9A088F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215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 fontAlgn="base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A2772-118D-4B28-97D7-1E04A9A088F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79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713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A2772-118D-4B28-97D7-1E04A9A088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7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148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2317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Wingdings" panose="05000000000000000000" pitchFamily="2" charset="2"/>
              <a:buNone/>
              <a:tabLst/>
              <a:defRPr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A2772-118D-4B28-97D7-1E04A9A088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36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A2772-118D-4B28-97D7-1E04A9A088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1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DA2772-118D-4B28-97D7-1E04A9A088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697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59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847C-73B1-43A9-B49A-525BE51F0A49}" type="datetime1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38EE1-2C5D-44A7-9593-6F4DD0F671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4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onfusion and Anger Over Proposed Mobility Scooter Pavement Ban">
            <a:extLst>
              <a:ext uri="{FF2B5EF4-FFF2-40B4-BE49-F238E27FC236}">
                <a16:creationId xmlns:a16="http://schemas.microsoft.com/office/drawing/2014/main" id="{ACCBD1A8-538F-4A20-84C9-F2BE8BB15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6" t="34518"/>
          <a:stretch/>
        </p:blipFill>
        <p:spPr bwMode="auto">
          <a:xfrm flipH="1">
            <a:off x="0" y="0"/>
            <a:ext cx="9144000" cy="473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33D16F-D398-4790-8CF1-E553343EF8A2}"/>
              </a:ext>
            </a:extLst>
          </p:cNvPr>
          <p:cNvSpPr/>
          <p:nvPr/>
        </p:nvSpPr>
        <p:spPr>
          <a:xfrm>
            <a:off x="0" y="-1"/>
            <a:ext cx="9144000" cy="4730750"/>
          </a:xfrm>
          <a:prstGeom prst="rect">
            <a:avLst/>
          </a:prstGeom>
          <a:solidFill>
            <a:schemeClr val="bg2">
              <a:lumMod val="5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294967295"/>
          </p:nvPr>
        </p:nvSpPr>
        <p:spPr>
          <a:xfrm>
            <a:off x="401303" y="1707630"/>
            <a:ext cx="6956675" cy="1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장애인</a:t>
            </a:r>
            <a:r>
              <a:rPr lang="en-US" altLang="ko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이동권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 증진</a:t>
            </a:r>
            <a:r>
              <a:rPr lang="ko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을 위한 </a:t>
            </a:r>
            <a:br>
              <a:rPr lang="ko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</a:b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서울시 전동보장구 </a:t>
            </a:r>
            <a:r>
              <a:rPr lang="ko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충전소 입지 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선정</a:t>
            </a:r>
            <a:endParaRPr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CBE9BB-E21B-4CAC-9FCE-0EFD75D71270}"/>
              </a:ext>
            </a:extLst>
          </p:cNvPr>
          <p:cNvSpPr/>
          <p:nvPr/>
        </p:nvSpPr>
        <p:spPr>
          <a:xfrm>
            <a:off x="436204" y="2831506"/>
            <a:ext cx="3350705" cy="531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BF (Barrier Free)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김종은 김형주 </a:t>
            </a:r>
            <a:r>
              <a:rPr lang="ko-KR" altLang="en-US" sz="1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백나림</a:t>
            </a:r>
            <a:r>
              <a:rPr lang="ko-KR" altLang="en-US" sz="1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서동학 안현주 정세현</a:t>
            </a:r>
            <a:endParaRPr lang="en-US" altLang="ko-KR" sz="1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8DD1DC-D19B-435A-ABE3-4B7617317EA2}"/>
              </a:ext>
            </a:extLst>
          </p:cNvPr>
          <p:cNvCxnSpPr>
            <a:cxnSpLocks/>
          </p:cNvCxnSpPr>
          <p:nvPr/>
        </p:nvCxnSpPr>
        <p:spPr>
          <a:xfrm>
            <a:off x="457144" y="2789770"/>
            <a:ext cx="4899716" cy="0"/>
          </a:xfrm>
          <a:prstGeom prst="line">
            <a:avLst/>
          </a:prstGeom>
          <a:ln w="9525">
            <a:solidFill>
              <a:schemeClr val="bg1">
                <a:alpha val="58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과기정통부, 고품질 콘텐츠 제작·육성에 50억 투입...5G·VR 콘텐츠 ...">
            <a:extLst>
              <a:ext uri="{FF2B5EF4-FFF2-40B4-BE49-F238E27FC236}">
                <a16:creationId xmlns:a16="http://schemas.microsoft.com/office/drawing/2014/main" id="{5917EBD6-5079-461E-81FD-4D8A974C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025" y="4844309"/>
            <a:ext cx="931853" cy="18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A2F6608-22E5-4EDE-A347-B8007D4C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5" b="28635"/>
          <a:stretch/>
        </p:blipFill>
        <p:spPr bwMode="auto">
          <a:xfrm>
            <a:off x="7706271" y="4845204"/>
            <a:ext cx="1385933" cy="18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69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5C973A3-993D-485A-9697-B029D18D7403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8460711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24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전처리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HelveticaNeueLT Pro 65 Md" panose="020B08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E51331-E6A0-4056-8E5E-D32D0BD4E678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3D5E886-E1CD-417D-AB58-188B31B662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5833616"/>
              </p:ext>
            </p:extLst>
          </p:nvPr>
        </p:nvGraphicFramePr>
        <p:xfrm>
          <a:off x="824953" y="1809065"/>
          <a:ext cx="7494095" cy="2682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6612">
                  <a:extLst>
                    <a:ext uri="{9D8B030D-6E8A-4147-A177-3AD203B41FA5}">
                      <a16:colId xmlns:a16="http://schemas.microsoft.com/office/drawing/2014/main" val="1211757788"/>
                    </a:ext>
                  </a:extLst>
                </a:gridCol>
                <a:gridCol w="2758011">
                  <a:extLst>
                    <a:ext uri="{9D8B030D-6E8A-4147-A177-3AD203B41FA5}">
                      <a16:colId xmlns:a16="http://schemas.microsoft.com/office/drawing/2014/main" val="1025628044"/>
                    </a:ext>
                  </a:extLst>
                </a:gridCol>
                <a:gridCol w="1859536">
                  <a:extLst>
                    <a:ext uri="{9D8B030D-6E8A-4147-A177-3AD203B41FA5}">
                      <a16:colId xmlns:a16="http://schemas.microsoft.com/office/drawing/2014/main" val="2987699066"/>
                    </a:ext>
                  </a:extLst>
                </a:gridCol>
                <a:gridCol w="1859936">
                  <a:extLst>
                    <a:ext uri="{9D8B030D-6E8A-4147-A177-3AD203B41FA5}">
                      <a16:colId xmlns:a16="http://schemas.microsoft.com/office/drawing/2014/main" val="3316221260"/>
                    </a:ext>
                  </a:extLst>
                </a:gridCol>
              </a:tblGrid>
              <a:tr h="2682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분류</a:t>
                      </a:r>
                      <a:endParaRPr lang="ko-KR" alt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데이터명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37953"/>
                  </a:ext>
                </a:extLst>
              </a:tr>
              <a:tr h="26826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인구통계학적</a:t>
                      </a:r>
                      <a:b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장애인 현황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장애유형별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동별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8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8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2020.05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11341"/>
                  </a:ext>
                </a:extLst>
              </a:tr>
              <a:tr h="26826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장애인 구인 현황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한국장애인고용공단</a:t>
                      </a:r>
                      <a:endParaRPr lang="en-US" altLang="ko-KR" sz="8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2019.07 - 2019.07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543277"/>
                  </a:ext>
                </a:extLst>
              </a:tr>
              <a:tr h="268267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충전소 데이터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전동휠체어급속충전기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표준 데이터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 데이터 포털</a:t>
                      </a:r>
                      <a:endParaRPr lang="en-US" altLang="ko-KR" sz="8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702982"/>
                  </a:ext>
                </a:extLst>
              </a:tr>
              <a:tr h="26826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전동휠체어 급속 충전기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스마트서울맵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2019.01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664421"/>
                  </a:ext>
                </a:extLst>
              </a:tr>
              <a:tr h="26826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전동휠체어 급속충전기 운영현황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서울교통공사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2019.12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114974"/>
                  </a:ext>
                </a:extLst>
              </a:tr>
              <a:tr h="26826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시설 데이터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대규모 점포 인허가 정보 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2020.07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151938"/>
                  </a:ext>
                </a:extLst>
              </a:tr>
              <a:tr h="26826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장애인시설 현황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2018.09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285563"/>
                  </a:ext>
                </a:extLst>
              </a:tr>
              <a:tr h="26826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행동 데이터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장애인콜택시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이용고객 목적지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동단위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Best 100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서울시설공단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2019.01 - 2019.12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41913"/>
                  </a:ext>
                </a:extLst>
              </a:tr>
              <a:tr h="26826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신한카드 장애인 복지카드 이용현황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빅데이터 캠퍼스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2014.10 - 2015.09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4029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8E0D05D-3ACC-434C-B5A8-C1911CF0669C}"/>
              </a:ext>
            </a:extLst>
          </p:cNvPr>
          <p:cNvSpPr txBox="1"/>
          <p:nvPr/>
        </p:nvSpPr>
        <p:spPr>
          <a:xfrm>
            <a:off x="408963" y="1285849"/>
            <a:ext cx="8197155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활용 데이터로 인구통계학적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충전소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시설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행동 데이터를 사용하였으며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데이터셋은 법정 구역 단위인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‘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법정동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’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을 기준으로 변환 및 통합하였음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5F7F6B-2FB7-4B2B-8117-411B6A6EA0A9}"/>
              </a:ext>
            </a:extLst>
          </p:cNvPr>
          <p:cNvSpPr/>
          <p:nvPr/>
        </p:nvSpPr>
        <p:spPr>
          <a:xfrm>
            <a:off x="3077221" y="4596271"/>
            <a:ext cx="2989557" cy="23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900" spc="-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데이터  개요</a:t>
            </a:r>
            <a:endParaRPr lang="ko-KR" altLang="en-US" sz="900" spc="-5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851F407F-C9F0-4EEC-ADE7-1EB0D20B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10</a:t>
            </a:fld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9403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5C973A3-993D-485A-9697-B029D18D7403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8460711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데이터 수집 및 </a:t>
            </a:r>
            <a:r>
              <a:rPr lang="ko-KR" altLang="en-US" sz="24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전처리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HelveticaNeueLT Pro 65 Md" panose="020B08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E51331-E6A0-4056-8E5E-D32D0BD4E678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0D05D-3ACC-434C-B5A8-C1911CF0669C}"/>
              </a:ext>
            </a:extLst>
          </p:cNvPr>
          <p:cNvSpPr txBox="1"/>
          <p:nvPr/>
        </p:nvSpPr>
        <p:spPr>
          <a:xfrm>
            <a:off x="408963" y="1285849"/>
            <a:ext cx="8197155" cy="7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데이터 스케일링을 위해 특성 값을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0~1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사이로 변환하는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MinMax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Scaler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를 사용하였음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다음으로 주성분 분석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(Principal Component Analysis)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을 실시하여 분산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설명량의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누적 값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(explained variance ratio)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80%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이상으로 나타나는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3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개의 차원으로 설정한 후 차원 축소를 진행함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9BB20-D49E-4025-ADB0-F6A27694371A}"/>
              </a:ext>
            </a:extLst>
          </p:cNvPr>
          <p:cNvSpPr txBox="1"/>
          <p:nvPr/>
        </p:nvSpPr>
        <p:spPr>
          <a:xfrm>
            <a:off x="5168641" y="1802570"/>
            <a:ext cx="31645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number of components = 3, explained variance ratio = 83.5%</a:t>
            </a:r>
            <a:endParaRPr lang="ko-KR" altLang="en-US" sz="800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C9A4226-33E5-4AB6-934A-3E035DD9B87C}"/>
              </a:ext>
            </a:extLst>
          </p:cNvPr>
          <p:cNvSpPr/>
          <p:nvPr/>
        </p:nvSpPr>
        <p:spPr>
          <a:xfrm>
            <a:off x="5209736" y="2990968"/>
            <a:ext cx="743389" cy="895246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슬라이드 번호 개체 틀 3">
            <a:extLst>
              <a:ext uri="{FF2B5EF4-FFF2-40B4-BE49-F238E27FC236}">
                <a16:creationId xmlns:a16="http://schemas.microsoft.com/office/drawing/2014/main" id="{03FF8EAC-EA19-4A82-8843-D72DCC04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11</a:t>
            </a:fld>
            <a:endParaRPr lang="ko-KR" altLang="en-US" sz="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77B194-6977-477D-B9E2-94DE3E117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1" y="2205777"/>
            <a:ext cx="4127396" cy="26995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A436F6-04C6-455A-98BB-073D29AB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034" y="2205776"/>
            <a:ext cx="1837188" cy="271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6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음식이(가) 표시된 사진&#10;&#10;자동 생성된 설명">
            <a:extLst>
              <a:ext uri="{FF2B5EF4-FFF2-40B4-BE49-F238E27FC236}">
                <a16:creationId xmlns:a16="http://schemas.microsoft.com/office/drawing/2014/main" id="{39AA2202-1E50-46F5-8027-862913B1E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3" r="20068"/>
          <a:stretch/>
        </p:blipFill>
        <p:spPr>
          <a:xfrm>
            <a:off x="4622015" y="1833341"/>
            <a:ext cx="3582100" cy="3142329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85C973A3-993D-485A-9697-B029D18D7403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8460711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 Clustering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E51331-E6A0-4056-8E5E-D32D0BD4E678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87388-5DB1-4E5D-9420-AB40EE9C9021}"/>
              </a:ext>
            </a:extLst>
          </p:cNvPr>
          <p:cNvSpPr txBox="1"/>
          <p:nvPr/>
        </p:nvSpPr>
        <p:spPr>
          <a:xfrm>
            <a:off x="408963" y="1285849"/>
            <a:ext cx="8197155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지역별 특징을 그룹화하여 파악하기 위해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K-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평균 군집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(K-Means Clustering)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분석을 실시하였음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우선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최적의 군집 수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(Optimal K)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도출을 위해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엘보우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메서드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(Elbow Method)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를 사용하여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3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개의 군집으로 결정하였음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분석 간 도출 된 값을 추가로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라벨링하여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QGIS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를 통해 시각화를 진행하였음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6770A4-87EF-40E3-B772-0BCEB2A8934D}"/>
              </a:ext>
            </a:extLst>
          </p:cNvPr>
          <p:cNvSpPr/>
          <p:nvPr/>
        </p:nvSpPr>
        <p:spPr>
          <a:xfrm>
            <a:off x="939885" y="2080669"/>
            <a:ext cx="2141677" cy="334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dirty="0">
                <a:solidFill>
                  <a:schemeClr val="tx1"/>
                </a:solidFill>
                <a:latin typeface="+mj-lt"/>
                <a:ea typeface="나눔스퀘어 Bold" panose="020B0600000101010101" pitchFamily="50" charset="-127"/>
              </a:rPr>
              <a:t>Elbow Method </a:t>
            </a:r>
            <a:br>
              <a:rPr lang="en-US" altLang="ko-KR" sz="900" dirty="0">
                <a:solidFill>
                  <a:schemeClr val="tx1"/>
                </a:solidFill>
                <a:latin typeface="+mj-lt"/>
                <a:ea typeface="나눔스퀘어 Bold" panose="020B0600000101010101" pitchFamily="50" charset="-127"/>
              </a:rPr>
            </a:br>
            <a:r>
              <a:rPr lang="en-US" altLang="ko-KR" sz="900" dirty="0">
                <a:solidFill>
                  <a:schemeClr val="tx1"/>
                </a:solidFill>
                <a:latin typeface="+mj-lt"/>
                <a:ea typeface="나눔스퀘어 Bold" panose="020B0600000101010101" pitchFamily="50" charset="-127"/>
              </a:rPr>
              <a:t>for K-Means Clustering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065F11-8097-4C24-BB2D-276F261C693A}"/>
              </a:ext>
            </a:extLst>
          </p:cNvPr>
          <p:cNvSpPr/>
          <p:nvPr/>
        </p:nvSpPr>
        <p:spPr>
          <a:xfrm>
            <a:off x="4459498" y="2087339"/>
            <a:ext cx="1355515" cy="32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900" dirty="0">
                <a:solidFill>
                  <a:schemeClr val="tx1"/>
                </a:solidFill>
                <a:latin typeface="+mj-lt"/>
                <a:ea typeface="나눔스퀘어 Bold" panose="020B0600000101010101" pitchFamily="50" charset="-127"/>
              </a:rPr>
              <a:t>K-Means Clustering </a:t>
            </a:r>
            <a:br>
              <a:rPr lang="en-US" altLang="ko-KR" sz="900" dirty="0">
                <a:solidFill>
                  <a:schemeClr val="tx1"/>
                </a:solidFill>
                <a:latin typeface="+mj-lt"/>
                <a:ea typeface="나눔스퀘어 Bold" panose="020B0600000101010101" pitchFamily="50" charset="-127"/>
              </a:rPr>
            </a:br>
            <a:r>
              <a:rPr lang="en-US" altLang="ko-KR" sz="900" dirty="0">
                <a:solidFill>
                  <a:schemeClr val="tx1"/>
                </a:solidFill>
                <a:latin typeface="+mj-lt"/>
                <a:ea typeface="나눔스퀘어 Bold" panose="020B0600000101010101" pitchFamily="50" charset="-127"/>
              </a:rPr>
              <a:t>(PCA-reduced data)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나눔스퀘어 Bold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9CCACB5-D764-46EA-ABF9-F3128E09C7ED}"/>
              </a:ext>
            </a:extLst>
          </p:cNvPr>
          <p:cNvSpPr/>
          <p:nvPr/>
        </p:nvSpPr>
        <p:spPr>
          <a:xfrm>
            <a:off x="4017895" y="3195147"/>
            <a:ext cx="441603" cy="531812"/>
          </a:xfrm>
          <a:prstGeom prst="rightArrow">
            <a:avLst/>
          </a:prstGeom>
          <a:solidFill>
            <a:schemeClr val="bg1">
              <a:lumMod val="8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71D70-060D-4B74-BAF0-DA5BC2149F48}"/>
              </a:ext>
            </a:extLst>
          </p:cNvPr>
          <p:cNvSpPr txBox="1"/>
          <p:nvPr/>
        </p:nvSpPr>
        <p:spPr>
          <a:xfrm>
            <a:off x="7358890" y="4738714"/>
            <a:ext cx="77457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단위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법정동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] 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23D3A2D6-445A-4D41-8EAB-24FC1E5E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12</a:t>
            </a:fld>
            <a:endParaRPr lang="ko-KR" altLang="en-US" sz="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74B8A5-D410-4B9E-888B-5EB636B07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0"/>
          <a:stretch/>
        </p:blipFill>
        <p:spPr>
          <a:xfrm>
            <a:off x="644819" y="2571750"/>
            <a:ext cx="3126247" cy="20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4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음식이(가) 표시된 사진&#10;&#10;자동 생성된 설명">
            <a:extLst>
              <a:ext uri="{FF2B5EF4-FFF2-40B4-BE49-F238E27FC236}">
                <a16:creationId xmlns:a16="http://schemas.microsoft.com/office/drawing/2014/main" id="{EA75F874-6464-4AED-89E6-8BEE35CA8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90" r="19358"/>
          <a:stretch/>
        </p:blipFill>
        <p:spPr>
          <a:xfrm>
            <a:off x="3723135" y="405421"/>
            <a:ext cx="5180864" cy="4467872"/>
          </a:xfrm>
          <a:prstGeom prst="rect">
            <a:avLst/>
          </a:prstGeom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85C973A3-993D-485A-9697-B029D18D7403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8460711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K-Means Clustering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E51331-E6A0-4056-8E5E-D32D0BD4E678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8B34A4FF-E5DB-4FED-866C-8BE327DC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13</a:t>
            </a:fld>
            <a:endParaRPr lang="ko-KR" altLang="en-US" sz="8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1EB69D-97EB-4024-9C53-FEE6225FDE82}"/>
              </a:ext>
            </a:extLst>
          </p:cNvPr>
          <p:cNvGrpSpPr/>
          <p:nvPr/>
        </p:nvGrpSpPr>
        <p:grpSpPr>
          <a:xfrm>
            <a:off x="408962" y="1286278"/>
            <a:ext cx="3272118" cy="3096232"/>
            <a:chOff x="5069840" y="1483626"/>
            <a:chExt cx="3272118" cy="3096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512A29-C5BF-4079-8984-A25A3B615097}"/>
                </a:ext>
              </a:extLst>
            </p:cNvPr>
            <p:cNvSpPr txBox="1"/>
            <p:nvPr/>
          </p:nvSpPr>
          <p:spPr>
            <a:xfrm>
              <a:off x="5069840" y="1483626"/>
              <a:ext cx="3272118" cy="309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K-Means Clustering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분석 결과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            Group 1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수요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1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순위 지역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)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42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개 지역으로 장애인 인구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장애인 구인 현황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대규모 점포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장애인 시설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장애인 콜택시 목적지의 수가 가장 높은 경향이 있음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.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 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            Group 2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수요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2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순위 지역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)</a:t>
              </a:r>
              <a:b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97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개 지역으로 장애인 복지카드 사용의 수가 가장 높지만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그 외 특성에서는 중간 범위의 수준을 나타냄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.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 </a:t>
              </a:r>
              <a:b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            Group 3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수요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3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순위 지역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)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328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개 지역으로 장애인 인구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장애인 구인 현황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대규모 점포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장애인 시설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장애인 콜택시 목적지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, 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장애인 복지카드 사용의 수가 모든 낮은 경향이 있음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.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CFDBC3-B012-4DFC-ABCD-81F4A8393E31}"/>
                </a:ext>
              </a:extLst>
            </p:cNvPr>
            <p:cNvSpPr/>
            <p:nvPr/>
          </p:nvSpPr>
          <p:spPr>
            <a:xfrm>
              <a:off x="5331778" y="2046897"/>
              <a:ext cx="299677" cy="145997"/>
            </a:xfrm>
            <a:prstGeom prst="rect">
              <a:avLst/>
            </a:prstGeom>
            <a:solidFill>
              <a:srgbClr val="82766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506191E-9F70-4773-9BC7-DAD054C620AF}"/>
                </a:ext>
              </a:extLst>
            </p:cNvPr>
            <p:cNvSpPr/>
            <p:nvPr/>
          </p:nvSpPr>
          <p:spPr>
            <a:xfrm>
              <a:off x="5331777" y="2873032"/>
              <a:ext cx="299677" cy="145997"/>
            </a:xfrm>
            <a:prstGeom prst="rect">
              <a:avLst/>
            </a:prstGeom>
            <a:solidFill>
              <a:srgbClr val="CFBC9E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462429-3A35-4A75-983A-16FE31D3A8FA}"/>
                </a:ext>
              </a:extLst>
            </p:cNvPr>
            <p:cNvSpPr/>
            <p:nvPr/>
          </p:nvSpPr>
          <p:spPr>
            <a:xfrm>
              <a:off x="5331777" y="3693974"/>
              <a:ext cx="299677" cy="1459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2769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5C973A3-993D-485A-9697-B029D18D7403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8460711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Coverage Map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E51331-E6A0-4056-8E5E-D32D0BD4E678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7F48B00-D4DE-4E2A-B19B-94C4BC77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14</a:t>
            </a:fld>
            <a:endParaRPr lang="ko-KR" altLang="en-US" sz="8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C41E70-174E-4A0F-AEBB-74AF30604789}"/>
              </a:ext>
            </a:extLst>
          </p:cNvPr>
          <p:cNvGrpSpPr/>
          <p:nvPr/>
        </p:nvGrpSpPr>
        <p:grpSpPr>
          <a:xfrm>
            <a:off x="1255117" y="2370133"/>
            <a:ext cx="1897894" cy="963854"/>
            <a:chOff x="1255117" y="2370133"/>
            <a:chExt cx="1897894" cy="9638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85C0A5-C678-4082-BB8D-B94468016F4A}"/>
                </a:ext>
              </a:extLst>
            </p:cNvPr>
            <p:cNvSpPr txBox="1"/>
            <p:nvPr/>
          </p:nvSpPr>
          <p:spPr>
            <a:xfrm>
              <a:off x="1255117" y="2370133"/>
              <a:ext cx="186252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기존 충전소 위치 및 수요 지역 우선 순위</a:t>
              </a:r>
              <a:endParaRPr lang="ko-KR" altLang="en-US" sz="800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9623A14-1BCA-497F-8F13-1C73D4683915}"/>
                </a:ext>
              </a:extLst>
            </p:cNvPr>
            <p:cNvSpPr/>
            <p:nvPr/>
          </p:nvSpPr>
          <p:spPr>
            <a:xfrm>
              <a:off x="2219890" y="2739056"/>
              <a:ext cx="153378" cy="74723"/>
            </a:xfrm>
            <a:prstGeom prst="rect">
              <a:avLst/>
            </a:prstGeom>
            <a:solidFill>
              <a:srgbClr val="82766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C1E6F4-7BB0-4718-9834-8D7B4791EC9E}"/>
                </a:ext>
              </a:extLst>
            </p:cNvPr>
            <p:cNvSpPr/>
            <p:nvPr/>
          </p:nvSpPr>
          <p:spPr>
            <a:xfrm>
              <a:off x="2219890" y="2971099"/>
              <a:ext cx="153378" cy="74723"/>
            </a:xfrm>
            <a:prstGeom prst="rect">
              <a:avLst/>
            </a:prstGeom>
            <a:solidFill>
              <a:srgbClr val="CFBC9E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B2D9EE-73E3-48BC-84E7-F250FE376CFC}"/>
                </a:ext>
              </a:extLst>
            </p:cNvPr>
            <p:cNvSpPr/>
            <p:nvPr/>
          </p:nvSpPr>
          <p:spPr>
            <a:xfrm>
              <a:off x="2216345" y="3198855"/>
              <a:ext cx="153378" cy="74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69C019-42EE-4CC2-B741-58064A82E185}"/>
                </a:ext>
              </a:extLst>
            </p:cNvPr>
            <p:cNvSpPr txBox="1"/>
            <p:nvPr/>
          </p:nvSpPr>
          <p:spPr>
            <a:xfrm>
              <a:off x="2373268" y="2585577"/>
              <a:ext cx="779743" cy="74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수요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1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순위 지역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수요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2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순위 지역</a:t>
              </a:r>
              <a:b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수요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3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순위 지역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20AE68-F74C-4DB8-BECE-73013576BA39}"/>
                </a:ext>
              </a:extLst>
            </p:cNvPr>
            <p:cNvSpPr txBox="1"/>
            <p:nvPr/>
          </p:nvSpPr>
          <p:spPr>
            <a:xfrm>
              <a:off x="1442884" y="2587959"/>
              <a:ext cx="779743" cy="286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기존 충전소 위치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F6AC8BF-E3B4-4414-9145-33B7970284DE}"/>
                </a:ext>
              </a:extLst>
            </p:cNvPr>
            <p:cNvSpPr/>
            <p:nvPr/>
          </p:nvSpPr>
          <p:spPr>
            <a:xfrm>
              <a:off x="1390291" y="2744030"/>
              <a:ext cx="66200" cy="66200"/>
            </a:xfrm>
            <a:prstGeom prst="ellipse">
              <a:avLst/>
            </a:prstGeom>
            <a:solidFill>
              <a:srgbClr val="F7AC1D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C4A6EF-EBEC-4E51-A642-D50560975923}"/>
              </a:ext>
            </a:extLst>
          </p:cNvPr>
          <p:cNvSpPr/>
          <p:nvPr/>
        </p:nvSpPr>
        <p:spPr>
          <a:xfrm>
            <a:off x="736600" y="1739899"/>
            <a:ext cx="2260464" cy="488951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894E4F-D6FD-4880-AAED-86ADA6084A2C}"/>
              </a:ext>
            </a:extLst>
          </p:cNvPr>
          <p:cNvSpPr txBox="1"/>
          <p:nvPr/>
        </p:nvSpPr>
        <p:spPr>
          <a:xfrm>
            <a:off x="408963" y="1285849"/>
            <a:ext cx="2937487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Clustering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기반 기존 충전소 이용권역 설정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  </a:t>
            </a:r>
            <a:r>
              <a:rPr lang="en-US" altLang="ko-KR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“ </a:t>
            </a:r>
            <a:r>
              <a:rPr lang="ko-KR" altLang="en-US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반경 </a:t>
            </a:r>
            <a:r>
              <a:rPr lang="en-US" altLang="ko-KR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2~3km </a:t>
            </a:r>
            <a:r>
              <a:rPr lang="ko-KR" altLang="en-US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이내 설치하는 것이 안정적 </a:t>
            </a:r>
            <a:r>
              <a:rPr lang="en-US" altLang="ko-KR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“</a:t>
            </a:r>
            <a:br>
              <a:rPr lang="en-US" altLang="ko-KR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CEAA16-3288-453C-90E5-753A8698927C}"/>
              </a:ext>
            </a:extLst>
          </p:cNvPr>
          <p:cNvSpPr txBox="1"/>
          <p:nvPr/>
        </p:nvSpPr>
        <p:spPr>
          <a:xfrm>
            <a:off x="1932169" y="1993373"/>
            <a:ext cx="1036277" cy="187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한국장애인개발원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, 2016)</a:t>
            </a:r>
          </a:p>
        </p:txBody>
      </p:sp>
      <p:pic>
        <p:nvPicPr>
          <p:cNvPr id="8" name="그림 7" descr="지도, 음식이(가) 표시된 사진&#10;&#10;자동 생성된 설명">
            <a:extLst>
              <a:ext uri="{FF2B5EF4-FFF2-40B4-BE49-F238E27FC236}">
                <a16:creationId xmlns:a16="http://schemas.microsoft.com/office/drawing/2014/main" id="{0C436CA3-F1B0-4A75-999C-616BDF3E6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1" r="19725"/>
          <a:stretch/>
        </p:blipFill>
        <p:spPr>
          <a:xfrm>
            <a:off x="3766187" y="402457"/>
            <a:ext cx="5108412" cy="44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5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2A02BAB-8D8F-4D66-B459-022BB99A83DE}"/>
              </a:ext>
            </a:extLst>
          </p:cNvPr>
          <p:cNvSpPr/>
          <p:nvPr/>
        </p:nvSpPr>
        <p:spPr>
          <a:xfrm>
            <a:off x="736600" y="1739899"/>
            <a:ext cx="2260464" cy="488951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B8021-76C4-4209-82FD-5F454245EE21}"/>
              </a:ext>
            </a:extLst>
          </p:cNvPr>
          <p:cNvSpPr txBox="1"/>
          <p:nvPr/>
        </p:nvSpPr>
        <p:spPr>
          <a:xfrm>
            <a:off x="408963" y="1285849"/>
            <a:ext cx="2937487" cy="99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Clustering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기반 기존 충전소 이용권역 설정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  </a:t>
            </a:r>
            <a:r>
              <a:rPr lang="en-US" altLang="ko-KR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“ </a:t>
            </a:r>
            <a:r>
              <a:rPr lang="ko-KR" altLang="en-US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반경 </a:t>
            </a:r>
            <a:r>
              <a:rPr lang="en-US" altLang="ko-KR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2~3km </a:t>
            </a:r>
            <a:r>
              <a:rPr lang="ko-KR" altLang="en-US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이내 설치하는 것이 안정적 </a:t>
            </a:r>
            <a:r>
              <a:rPr lang="en-US" altLang="ko-KR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“</a:t>
            </a:r>
            <a:br>
              <a:rPr lang="en-US" altLang="ko-KR" sz="9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endParaRPr lang="en-US" altLang="ko-KR" sz="1000" u="sng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5E8943-5E30-45CA-A89B-B8A0469D4DB2}"/>
              </a:ext>
            </a:extLst>
          </p:cNvPr>
          <p:cNvSpPr txBox="1">
            <a:spLocks/>
          </p:cNvSpPr>
          <p:nvPr/>
        </p:nvSpPr>
        <p:spPr>
          <a:xfrm>
            <a:off x="408963" y="454313"/>
            <a:ext cx="2442992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Coverage Map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D9128A9-2407-438D-AD75-FE5C316B3A02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7CAA3-080C-48C9-8171-87DBDDD0C663}"/>
              </a:ext>
            </a:extLst>
          </p:cNvPr>
          <p:cNvSpPr txBox="1"/>
          <p:nvPr/>
        </p:nvSpPr>
        <p:spPr>
          <a:xfrm>
            <a:off x="1932169" y="1993373"/>
            <a:ext cx="1036277" cy="187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한국장애인개발원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, 2016)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C68874B3-9CDD-4E4D-BF14-C08784DA0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15</a:t>
            </a:fld>
            <a:endParaRPr lang="ko-KR" altLang="en-US" sz="8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089D367-BC6D-4256-B28E-AD82D3364766}"/>
              </a:ext>
            </a:extLst>
          </p:cNvPr>
          <p:cNvGrpSpPr/>
          <p:nvPr/>
        </p:nvGrpSpPr>
        <p:grpSpPr>
          <a:xfrm>
            <a:off x="1255117" y="2370133"/>
            <a:ext cx="1897894" cy="988083"/>
            <a:chOff x="780224" y="2380044"/>
            <a:chExt cx="1897894" cy="98808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A79CED-9619-43F7-B5B3-90028C6EC01D}"/>
                </a:ext>
              </a:extLst>
            </p:cNvPr>
            <p:cNvSpPr txBox="1"/>
            <p:nvPr/>
          </p:nvSpPr>
          <p:spPr>
            <a:xfrm>
              <a:off x="780224" y="2380044"/>
              <a:ext cx="186252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rPr>
                <a:t>기존 충전소 위치 및 수요 지역 우선 순위</a:t>
              </a:r>
              <a:endParaRPr lang="ko-KR" altLang="en-US" sz="8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6340A6-2A6E-41DF-B76A-BEEDD87FF319}"/>
                </a:ext>
              </a:extLst>
            </p:cNvPr>
            <p:cNvSpPr txBox="1"/>
            <p:nvPr/>
          </p:nvSpPr>
          <p:spPr>
            <a:xfrm>
              <a:off x="1105015" y="2595488"/>
              <a:ext cx="779743" cy="74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반경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1.0km</a:t>
              </a:r>
              <a:b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반경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1.5km</a:t>
              </a:r>
              <a:b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반경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2.0km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DE60C2E-8958-4738-9DF8-4FC2855AB218}"/>
                </a:ext>
              </a:extLst>
            </p:cNvPr>
            <p:cNvSpPr/>
            <p:nvPr/>
          </p:nvSpPr>
          <p:spPr>
            <a:xfrm>
              <a:off x="947912" y="2733359"/>
              <a:ext cx="105005" cy="105005"/>
            </a:xfrm>
            <a:prstGeom prst="ellipse">
              <a:avLst/>
            </a:prstGeom>
            <a:solidFill>
              <a:srgbClr val="F7AC1D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9A13F2E-E61E-4FA6-9556-47BA9F3C6FF3}"/>
                </a:ext>
              </a:extLst>
            </p:cNvPr>
            <p:cNvSpPr/>
            <p:nvPr/>
          </p:nvSpPr>
          <p:spPr>
            <a:xfrm>
              <a:off x="1744997" y="2748967"/>
              <a:ext cx="153378" cy="74723"/>
            </a:xfrm>
            <a:prstGeom prst="rect">
              <a:avLst/>
            </a:prstGeom>
            <a:solidFill>
              <a:srgbClr val="82766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7FA600F-F4BE-42F8-B945-E833BA934B8E}"/>
                </a:ext>
              </a:extLst>
            </p:cNvPr>
            <p:cNvSpPr/>
            <p:nvPr/>
          </p:nvSpPr>
          <p:spPr>
            <a:xfrm>
              <a:off x="1744997" y="2981010"/>
              <a:ext cx="153378" cy="74723"/>
            </a:xfrm>
            <a:prstGeom prst="rect">
              <a:avLst/>
            </a:prstGeom>
            <a:solidFill>
              <a:srgbClr val="CFBC9E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BC6BFD3-76A1-4B47-9767-5CB4581E749B}"/>
                </a:ext>
              </a:extLst>
            </p:cNvPr>
            <p:cNvSpPr/>
            <p:nvPr/>
          </p:nvSpPr>
          <p:spPr>
            <a:xfrm>
              <a:off x="1741452" y="3208766"/>
              <a:ext cx="153378" cy="7472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5768E1-03E4-411A-9369-D46ECBF3687F}"/>
                </a:ext>
              </a:extLst>
            </p:cNvPr>
            <p:cNvSpPr txBox="1"/>
            <p:nvPr/>
          </p:nvSpPr>
          <p:spPr>
            <a:xfrm>
              <a:off x="1898375" y="2595488"/>
              <a:ext cx="779743" cy="74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수요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1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순위 지역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수요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2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순위 지역</a:t>
              </a:r>
              <a:b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</a:b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수요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3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rPr>
                <a:t>순위 지역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3F77DC3-C57E-4C50-9D66-CD27EBD785B0}"/>
                </a:ext>
              </a:extLst>
            </p:cNvPr>
            <p:cNvSpPr/>
            <p:nvPr/>
          </p:nvSpPr>
          <p:spPr>
            <a:xfrm>
              <a:off x="917885" y="2910741"/>
              <a:ext cx="165058" cy="165058"/>
            </a:xfrm>
            <a:prstGeom prst="ellipse">
              <a:avLst/>
            </a:prstGeom>
            <a:solidFill>
              <a:srgbClr val="F7AC1D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9914634-4930-4DC6-8894-8A6E2991C01E}"/>
                </a:ext>
              </a:extLst>
            </p:cNvPr>
            <p:cNvSpPr/>
            <p:nvPr/>
          </p:nvSpPr>
          <p:spPr>
            <a:xfrm>
              <a:off x="881200" y="3124127"/>
              <a:ext cx="244000" cy="244000"/>
            </a:xfrm>
            <a:prstGeom prst="ellipse">
              <a:avLst/>
            </a:prstGeom>
            <a:solidFill>
              <a:srgbClr val="F7AC1D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18A2B3E1-2C74-4C19-927A-5FBC4AB93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7" r="18624"/>
          <a:stretch/>
        </p:blipFill>
        <p:spPr>
          <a:xfrm>
            <a:off x="3686599" y="402086"/>
            <a:ext cx="5110637" cy="446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36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3A2DE91-830C-4081-B7C5-901DC120F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78" y="1744111"/>
            <a:ext cx="6848644" cy="311519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Coverage Map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C47F0-708B-4146-A264-FA2284E28A1A}"/>
              </a:ext>
            </a:extLst>
          </p:cNvPr>
          <p:cNvSpPr txBox="1"/>
          <p:nvPr/>
        </p:nvSpPr>
        <p:spPr>
          <a:xfrm>
            <a:off x="408963" y="1285849"/>
            <a:ext cx="8735037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2-1.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지역 탐색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1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차적으로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500m²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크기 셀을 통해 각 지역의 충전소 이용권역과 공업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/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/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/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지역을 제외한 소외 비율을 탐색함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8E44741-ED00-4B0D-85A6-2553646C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16</a:t>
            </a:fld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6BFEC-29C4-4137-907A-0400EFF56B82}"/>
              </a:ext>
            </a:extLst>
          </p:cNvPr>
          <p:cNvSpPr txBox="1"/>
          <p:nvPr/>
        </p:nvSpPr>
        <p:spPr>
          <a:xfrm>
            <a:off x="1255117" y="1919582"/>
            <a:ext cx="2111971" cy="882486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소외 비율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</a:br>
            <a:br>
              <a:rPr lang="en-US" altLang="ko-KR" sz="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 – (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이용권역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공업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</a:t>
            </a:r>
            <a:b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en-US" altLang="ko-KR" sz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                          </a:t>
            </a:r>
            <a:br>
              <a:rPr lang="en-US" altLang="ko-KR" sz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en-US" altLang="ko-KR" sz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                                                                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전체 동 면적</a:t>
            </a:r>
            <a:b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                       </a:t>
            </a: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</a:t>
            </a:r>
            <a:r>
              <a: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공원은 설치 가능 지역으로 판단하여 제외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6770784-CFAF-408A-BC8A-2FE6C074A828}"/>
              </a:ext>
            </a:extLst>
          </p:cNvPr>
          <p:cNvCxnSpPr>
            <a:cxnSpLocks/>
          </p:cNvCxnSpPr>
          <p:nvPr/>
        </p:nvCxnSpPr>
        <p:spPr>
          <a:xfrm>
            <a:off x="1533525" y="2395542"/>
            <a:ext cx="171450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7874B04-CDB0-4101-AAA6-289770338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28" t="47767" r="53338" b="41815"/>
          <a:stretch/>
        </p:blipFill>
        <p:spPr>
          <a:xfrm>
            <a:off x="3936999" y="3232150"/>
            <a:ext cx="406401" cy="32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5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F42BAA59-2730-449B-850D-A1C1D62F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12" y="1745312"/>
            <a:ext cx="6893636" cy="313642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Coverage Map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C47F0-708B-4146-A264-FA2284E28A1A}"/>
              </a:ext>
            </a:extLst>
          </p:cNvPr>
          <p:cNvSpPr txBox="1"/>
          <p:nvPr/>
        </p:nvSpPr>
        <p:spPr>
          <a:xfrm>
            <a:off x="408963" y="1285849"/>
            <a:ext cx="7925140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2-2.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지역 도출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2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차적으로 소외 지역을 선택하여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100m²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크기의 셀 분석을 기반으로 세부적인 소외 비율을 산출하였음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0690F2-D956-41B3-969C-181974A5ED5C}"/>
              </a:ext>
            </a:extLst>
          </p:cNvPr>
          <p:cNvSpPr txBox="1"/>
          <p:nvPr/>
        </p:nvSpPr>
        <p:spPr>
          <a:xfrm>
            <a:off x="5751123" y="2371759"/>
            <a:ext cx="184731" cy="28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9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슬라이드 번호 개체 틀 3">
            <a:extLst>
              <a:ext uri="{FF2B5EF4-FFF2-40B4-BE49-F238E27FC236}">
                <a16:creationId xmlns:a16="http://schemas.microsoft.com/office/drawing/2014/main" id="{062F8FE3-D769-4CC7-96C8-FB234FDC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17</a:t>
            </a:fld>
            <a:endParaRPr lang="ko-KR" altLang="en-US" sz="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930200-96F8-4BA1-A815-52E845C1308C}"/>
              </a:ext>
            </a:extLst>
          </p:cNvPr>
          <p:cNvGrpSpPr/>
          <p:nvPr/>
        </p:nvGrpSpPr>
        <p:grpSpPr>
          <a:xfrm>
            <a:off x="6829234" y="1819329"/>
            <a:ext cx="1057488" cy="635787"/>
            <a:chOff x="6781457" y="1825247"/>
            <a:chExt cx="1057488" cy="63578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D78480F-59E0-4086-872F-39F84D191350}"/>
                </a:ext>
              </a:extLst>
            </p:cNvPr>
            <p:cNvGrpSpPr/>
            <p:nvPr/>
          </p:nvGrpSpPr>
          <p:grpSpPr>
            <a:xfrm>
              <a:off x="6781457" y="1825247"/>
              <a:ext cx="1057488" cy="635787"/>
              <a:chOff x="5405438" y="117355"/>
              <a:chExt cx="1547811" cy="93058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7517BF39-44D1-4DA5-AA51-D509B4FE04A1}"/>
                  </a:ext>
                </a:extLst>
              </p:cNvPr>
              <p:cNvSpPr/>
              <p:nvPr/>
            </p:nvSpPr>
            <p:spPr>
              <a:xfrm>
                <a:off x="5405438" y="161925"/>
                <a:ext cx="1547811" cy="88601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10B0103-D945-40D9-BF19-A4830824AD24}"/>
                  </a:ext>
                </a:extLst>
              </p:cNvPr>
              <p:cNvSpPr txBox="1"/>
              <p:nvPr/>
            </p:nvSpPr>
            <p:spPr>
              <a:xfrm>
                <a:off x="5524986" y="117355"/>
                <a:ext cx="1344808" cy="90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기존 충전소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산출 제외 지역</a:t>
                </a:r>
                <a:b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</a:b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최종 소외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70D471F9-869B-4935-BB0A-9C0AF981BBFA}"/>
                  </a:ext>
                </a:extLst>
              </p:cNvPr>
              <p:cNvSpPr/>
              <p:nvPr/>
            </p:nvSpPr>
            <p:spPr>
              <a:xfrm>
                <a:off x="5539942" y="286524"/>
                <a:ext cx="231848" cy="11295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660AC1B-E43A-46D7-9D6D-49CB2FD3B9A8}"/>
                </a:ext>
              </a:extLst>
            </p:cNvPr>
            <p:cNvSpPr/>
            <p:nvPr/>
          </p:nvSpPr>
          <p:spPr>
            <a:xfrm>
              <a:off x="6873350" y="2304145"/>
              <a:ext cx="158402" cy="77170"/>
            </a:xfrm>
            <a:prstGeom prst="rect">
              <a:avLst/>
            </a:prstGeom>
            <a:solidFill>
              <a:srgbClr val="26FEC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97750EA-AE76-4A21-BD28-E015213A630D}"/>
                </a:ext>
              </a:extLst>
            </p:cNvPr>
            <p:cNvSpPr/>
            <p:nvPr/>
          </p:nvSpPr>
          <p:spPr>
            <a:xfrm>
              <a:off x="6873350" y="2124052"/>
              <a:ext cx="158402" cy="77170"/>
            </a:xfrm>
            <a:prstGeom prst="rect">
              <a:avLst/>
            </a:prstGeom>
            <a:gradFill>
              <a:gsLst>
                <a:gs pos="100000">
                  <a:srgbClr val="434CFF"/>
                </a:gs>
                <a:gs pos="0">
                  <a:srgbClr val="434CFF"/>
                </a:gs>
              </a:gsLst>
              <a:lin ang="2700000" scaled="1"/>
            </a:gra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5F9727C-17BB-4AC0-9FD3-C209531038A2}"/>
              </a:ext>
            </a:extLst>
          </p:cNvPr>
          <p:cNvSpPr txBox="1"/>
          <p:nvPr/>
        </p:nvSpPr>
        <p:spPr>
          <a:xfrm>
            <a:off x="5410286" y="4852295"/>
            <a:ext cx="3180083" cy="2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비율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= 1 – (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이용권역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공업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 /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전체 동 면적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A97E7FE-368D-48E1-BB29-0C9DFBE298B7}"/>
              </a:ext>
            </a:extLst>
          </p:cNvPr>
          <p:cNvGrpSpPr/>
          <p:nvPr/>
        </p:nvGrpSpPr>
        <p:grpSpPr>
          <a:xfrm>
            <a:off x="3519749" y="2254219"/>
            <a:ext cx="1722673" cy="2441292"/>
            <a:chOff x="3519749" y="2254219"/>
            <a:chExt cx="1722673" cy="24412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6933011-FB46-42D0-AD90-351B5C9D3D6C}"/>
                </a:ext>
              </a:extLst>
            </p:cNvPr>
            <p:cNvSpPr/>
            <p:nvPr/>
          </p:nvSpPr>
          <p:spPr>
            <a:xfrm>
              <a:off x="3519749" y="3041987"/>
              <a:ext cx="1213604" cy="1222276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EC9088B-1D6E-47F6-B4C1-29D7D4A3E2F9}"/>
                </a:ext>
              </a:extLst>
            </p:cNvPr>
            <p:cNvSpPr/>
            <p:nvPr/>
          </p:nvSpPr>
          <p:spPr>
            <a:xfrm>
              <a:off x="4631566" y="2606550"/>
              <a:ext cx="86512" cy="8651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8081D09-F9E6-4A3B-85DC-5C64B298A8FD}"/>
                </a:ext>
              </a:extLst>
            </p:cNvPr>
            <p:cNvSpPr/>
            <p:nvPr/>
          </p:nvSpPr>
          <p:spPr>
            <a:xfrm>
              <a:off x="4544504" y="2690865"/>
              <a:ext cx="536861" cy="17734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C483898-A804-4563-A2BD-E0AD4CBA9749}"/>
                </a:ext>
              </a:extLst>
            </p:cNvPr>
            <p:cNvSpPr/>
            <p:nvPr/>
          </p:nvSpPr>
          <p:spPr>
            <a:xfrm>
              <a:off x="4545157" y="2606237"/>
              <a:ext cx="86512" cy="8651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5E68EA9-DA0D-4879-AC07-D88AF0D9E679}"/>
                </a:ext>
              </a:extLst>
            </p:cNvPr>
            <p:cNvSpPr/>
            <p:nvPr/>
          </p:nvSpPr>
          <p:spPr>
            <a:xfrm>
              <a:off x="4629449" y="2518141"/>
              <a:ext cx="86512" cy="8651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6CBEAF-08B5-4AB0-A698-C9042F2ED0AD}"/>
                </a:ext>
              </a:extLst>
            </p:cNvPr>
            <p:cNvSpPr/>
            <p:nvPr/>
          </p:nvSpPr>
          <p:spPr>
            <a:xfrm>
              <a:off x="4543902" y="2517855"/>
              <a:ext cx="86512" cy="8651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66DE422-2A34-440D-BF11-97B14362B640}"/>
                </a:ext>
              </a:extLst>
            </p:cNvPr>
            <p:cNvSpPr/>
            <p:nvPr/>
          </p:nvSpPr>
          <p:spPr>
            <a:xfrm>
              <a:off x="4454376" y="2868858"/>
              <a:ext cx="529314" cy="17561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9B5E11A-B4DD-4A8B-87A0-F2B4C1999BB4}"/>
                </a:ext>
              </a:extLst>
            </p:cNvPr>
            <p:cNvSpPr/>
            <p:nvPr/>
          </p:nvSpPr>
          <p:spPr>
            <a:xfrm>
              <a:off x="4116253" y="2691757"/>
              <a:ext cx="263866" cy="35245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F705A5A-0429-419A-9B5E-9D7106F6C695}"/>
                </a:ext>
              </a:extLst>
            </p:cNvPr>
            <p:cNvSpPr/>
            <p:nvPr/>
          </p:nvSpPr>
          <p:spPr>
            <a:xfrm>
              <a:off x="4370274" y="2866876"/>
              <a:ext cx="86512" cy="17511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99D05C8-0D6B-4CE0-B4CE-0AA31CA06B8E}"/>
                </a:ext>
              </a:extLst>
            </p:cNvPr>
            <p:cNvSpPr/>
            <p:nvPr/>
          </p:nvSpPr>
          <p:spPr>
            <a:xfrm>
              <a:off x="4458726" y="2690419"/>
              <a:ext cx="86512" cy="17511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1F94093-1198-4185-8188-A9D0CEC22E1C}"/>
                </a:ext>
              </a:extLst>
            </p:cNvPr>
            <p:cNvSpPr/>
            <p:nvPr/>
          </p:nvSpPr>
          <p:spPr>
            <a:xfrm>
              <a:off x="4027203" y="2525997"/>
              <a:ext cx="96784" cy="51866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64DB38F-A4ED-4F65-850E-C6E02EFE7717}"/>
                </a:ext>
              </a:extLst>
            </p:cNvPr>
            <p:cNvSpPr/>
            <p:nvPr/>
          </p:nvSpPr>
          <p:spPr>
            <a:xfrm>
              <a:off x="3942753" y="2786190"/>
              <a:ext cx="86512" cy="25896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ADC4BC1-F293-4ED2-86A5-CB410EAF9147}"/>
                </a:ext>
              </a:extLst>
            </p:cNvPr>
            <p:cNvSpPr/>
            <p:nvPr/>
          </p:nvSpPr>
          <p:spPr>
            <a:xfrm>
              <a:off x="4201207" y="2431164"/>
              <a:ext cx="86512" cy="26110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D11A1C5-3708-4488-BA1C-7F01A8D63B0D}"/>
                </a:ext>
              </a:extLst>
            </p:cNvPr>
            <p:cNvSpPr/>
            <p:nvPr/>
          </p:nvSpPr>
          <p:spPr>
            <a:xfrm>
              <a:off x="4289968" y="2342502"/>
              <a:ext cx="86512" cy="353553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EDD826-4495-4B46-89AD-A40D0879518D}"/>
                </a:ext>
              </a:extLst>
            </p:cNvPr>
            <p:cNvSpPr/>
            <p:nvPr/>
          </p:nvSpPr>
          <p:spPr>
            <a:xfrm>
              <a:off x="4374809" y="2516991"/>
              <a:ext cx="86512" cy="35355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FBD9C1-63F0-4C1C-B3ED-68C6CB2F5F2B}"/>
                </a:ext>
              </a:extLst>
            </p:cNvPr>
            <p:cNvSpPr/>
            <p:nvPr/>
          </p:nvSpPr>
          <p:spPr>
            <a:xfrm>
              <a:off x="4459772" y="2346149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872E529-D3EB-4357-9EA4-1359E2675955}"/>
                </a:ext>
              </a:extLst>
            </p:cNvPr>
            <p:cNvSpPr/>
            <p:nvPr/>
          </p:nvSpPr>
          <p:spPr>
            <a:xfrm>
              <a:off x="4715258" y="2433967"/>
              <a:ext cx="262733" cy="25624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001CCF0-5210-4869-AB3B-1C6EACECB31D}"/>
                </a:ext>
              </a:extLst>
            </p:cNvPr>
            <p:cNvSpPr/>
            <p:nvPr/>
          </p:nvSpPr>
          <p:spPr>
            <a:xfrm>
              <a:off x="4805952" y="2345246"/>
              <a:ext cx="86512" cy="9503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972B5C-5594-4DE4-A695-DB3016C1320D}"/>
                </a:ext>
              </a:extLst>
            </p:cNvPr>
            <p:cNvSpPr/>
            <p:nvPr/>
          </p:nvSpPr>
          <p:spPr>
            <a:xfrm>
              <a:off x="4718150" y="2255597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814C0DD-E8D1-4F3D-8963-DAB22573A826}"/>
                </a:ext>
              </a:extLst>
            </p:cNvPr>
            <p:cNvSpPr/>
            <p:nvPr/>
          </p:nvSpPr>
          <p:spPr>
            <a:xfrm>
              <a:off x="4631134" y="2254219"/>
              <a:ext cx="86512" cy="26277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4B5C1CF-6D75-4C43-A6A3-D1872402717F}"/>
                </a:ext>
              </a:extLst>
            </p:cNvPr>
            <p:cNvSpPr/>
            <p:nvPr/>
          </p:nvSpPr>
          <p:spPr>
            <a:xfrm>
              <a:off x="4548462" y="2344697"/>
              <a:ext cx="86512" cy="17294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E8D7347-8957-418C-809E-081EBFEB5208}"/>
                </a:ext>
              </a:extLst>
            </p:cNvPr>
            <p:cNvSpPr/>
            <p:nvPr/>
          </p:nvSpPr>
          <p:spPr>
            <a:xfrm>
              <a:off x="5069780" y="2690419"/>
              <a:ext cx="86512" cy="60355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7FCE485-9B56-4E99-876B-8E898B97B593}"/>
                </a:ext>
              </a:extLst>
            </p:cNvPr>
            <p:cNvSpPr/>
            <p:nvPr/>
          </p:nvSpPr>
          <p:spPr>
            <a:xfrm>
              <a:off x="4374117" y="2345241"/>
              <a:ext cx="86512" cy="176673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C62302-6BEC-46D9-8DA0-8E50AED71D6D}"/>
                </a:ext>
              </a:extLst>
            </p:cNvPr>
            <p:cNvSpPr/>
            <p:nvPr/>
          </p:nvSpPr>
          <p:spPr>
            <a:xfrm>
              <a:off x="4984873" y="2866697"/>
              <a:ext cx="86512" cy="112431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769F79E-3CA0-4A06-99B0-C9E19D5FAE46}"/>
                </a:ext>
              </a:extLst>
            </p:cNvPr>
            <p:cNvSpPr/>
            <p:nvPr/>
          </p:nvSpPr>
          <p:spPr>
            <a:xfrm>
              <a:off x="4817713" y="3044672"/>
              <a:ext cx="86512" cy="112431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776D61-6088-4603-BE72-6B049EE14393}"/>
                </a:ext>
              </a:extLst>
            </p:cNvPr>
            <p:cNvSpPr/>
            <p:nvPr/>
          </p:nvSpPr>
          <p:spPr>
            <a:xfrm>
              <a:off x="4898510" y="3044671"/>
              <a:ext cx="86512" cy="112431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58FE198-A6E4-40A4-961C-48D55044C29D}"/>
                </a:ext>
              </a:extLst>
            </p:cNvPr>
            <p:cNvSpPr/>
            <p:nvPr/>
          </p:nvSpPr>
          <p:spPr>
            <a:xfrm>
              <a:off x="3603730" y="4258777"/>
              <a:ext cx="1041930" cy="26539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DC33788-69F0-488A-AB1F-43F9AF3F7A6F}"/>
                </a:ext>
              </a:extLst>
            </p:cNvPr>
            <p:cNvSpPr/>
            <p:nvPr/>
          </p:nvSpPr>
          <p:spPr>
            <a:xfrm>
              <a:off x="4646840" y="4258777"/>
              <a:ext cx="86512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F03E952-F393-4A80-AB56-B9F8C5DB811D}"/>
                </a:ext>
              </a:extLst>
            </p:cNvPr>
            <p:cNvSpPr/>
            <p:nvPr/>
          </p:nvSpPr>
          <p:spPr>
            <a:xfrm>
              <a:off x="3956685" y="4519039"/>
              <a:ext cx="691920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8FCBFD8-8D28-4C40-B6BF-71BE7C6D74CA}"/>
                </a:ext>
              </a:extLst>
            </p:cNvPr>
            <p:cNvSpPr/>
            <p:nvPr/>
          </p:nvSpPr>
          <p:spPr>
            <a:xfrm>
              <a:off x="4300480" y="4607956"/>
              <a:ext cx="349624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43BB858-63F3-47D0-9EA5-49294D683A5C}"/>
                </a:ext>
              </a:extLst>
            </p:cNvPr>
            <p:cNvSpPr/>
            <p:nvPr/>
          </p:nvSpPr>
          <p:spPr>
            <a:xfrm>
              <a:off x="3606510" y="4526571"/>
              <a:ext cx="173470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1ECEE09-88F7-4615-809D-5B6179DB381D}"/>
                </a:ext>
              </a:extLst>
            </p:cNvPr>
            <p:cNvSpPr/>
            <p:nvPr/>
          </p:nvSpPr>
          <p:spPr>
            <a:xfrm>
              <a:off x="3523111" y="4262770"/>
              <a:ext cx="86959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5F6FC33-DD28-48CF-8F97-08C85310DBB6}"/>
                </a:ext>
              </a:extLst>
            </p:cNvPr>
            <p:cNvSpPr/>
            <p:nvPr/>
          </p:nvSpPr>
          <p:spPr>
            <a:xfrm>
              <a:off x="4460572" y="2516628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C2DAC09-C1D6-4E80-A0BE-7389C096A2EA}"/>
                </a:ext>
              </a:extLst>
            </p:cNvPr>
            <p:cNvSpPr/>
            <p:nvPr/>
          </p:nvSpPr>
          <p:spPr>
            <a:xfrm>
              <a:off x="4731585" y="3044671"/>
              <a:ext cx="86512" cy="1124319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98B97B7-00C6-4C03-BAC7-CE9064BE7C1B}"/>
                </a:ext>
              </a:extLst>
            </p:cNvPr>
            <p:cNvSpPr/>
            <p:nvPr/>
          </p:nvSpPr>
          <p:spPr>
            <a:xfrm>
              <a:off x="4731201" y="4171465"/>
              <a:ext cx="86512" cy="8651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6DD101-2648-48E2-BC51-AB56CFB83163}"/>
                </a:ext>
              </a:extLst>
            </p:cNvPr>
            <p:cNvSpPr/>
            <p:nvPr/>
          </p:nvSpPr>
          <p:spPr>
            <a:xfrm>
              <a:off x="4979689" y="2516992"/>
              <a:ext cx="85289" cy="17196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B2AD9F1-199A-4015-8D2F-9FCF55F186D5}"/>
                </a:ext>
              </a:extLst>
            </p:cNvPr>
            <p:cNvSpPr/>
            <p:nvPr/>
          </p:nvSpPr>
          <p:spPr>
            <a:xfrm>
              <a:off x="4898510" y="4168988"/>
              <a:ext cx="86512" cy="8651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13493FB-AD69-4A43-B812-3CB315D61443}"/>
                </a:ext>
              </a:extLst>
            </p:cNvPr>
            <p:cNvSpPr/>
            <p:nvPr/>
          </p:nvSpPr>
          <p:spPr>
            <a:xfrm>
              <a:off x="4110533" y="2521260"/>
              <a:ext cx="96784" cy="17440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888873E-5A0A-4CAF-95FA-7589B88BB768}"/>
                </a:ext>
              </a:extLst>
            </p:cNvPr>
            <p:cNvSpPr/>
            <p:nvPr/>
          </p:nvSpPr>
          <p:spPr>
            <a:xfrm>
              <a:off x="3858393" y="2876408"/>
              <a:ext cx="86512" cy="16626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B5D8D16-A22A-458A-8E6F-DF3BBD84208C}"/>
                </a:ext>
              </a:extLst>
            </p:cNvPr>
            <p:cNvSpPr/>
            <p:nvPr/>
          </p:nvSpPr>
          <p:spPr>
            <a:xfrm>
              <a:off x="3520311" y="2958854"/>
              <a:ext cx="339803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0BDF736-DE3E-44B6-9504-8F9302E8033D}"/>
                </a:ext>
              </a:extLst>
            </p:cNvPr>
            <p:cNvSpPr/>
            <p:nvPr/>
          </p:nvSpPr>
          <p:spPr>
            <a:xfrm>
              <a:off x="5155910" y="2946813"/>
              <a:ext cx="86512" cy="9503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EDD041-7EB0-4860-8E0E-AD12D92D5467}"/>
              </a:ext>
            </a:extLst>
          </p:cNvPr>
          <p:cNvSpPr/>
          <p:nvPr/>
        </p:nvSpPr>
        <p:spPr>
          <a:xfrm>
            <a:off x="5935854" y="2669075"/>
            <a:ext cx="1941370" cy="544085"/>
          </a:xfrm>
          <a:prstGeom prst="rect">
            <a:avLst/>
          </a:prstGeom>
          <a:solidFill>
            <a:srgbClr val="434CFF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순위 지역 내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첫번째 최대 소외지역으로 도출된 목동의 소외지역 비율은 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75.5%</a:t>
            </a:r>
            <a:endParaRPr lang="ko-KR" altLang="en-US" sz="700" u="sng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384DD33-7568-4C43-AE95-28F44B46642A}"/>
              </a:ext>
            </a:extLst>
          </p:cNvPr>
          <p:cNvSpPr/>
          <p:nvPr/>
        </p:nvSpPr>
        <p:spPr>
          <a:xfrm>
            <a:off x="4723261" y="4171464"/>
            <a:ext cx="86512" cy="174867"/>
          </a:xfrm>
          <a:prstGeom prst="rect">
            <a:avLst/>
          </a:prstGeom>
          <a:solidFill>
            <a:srgbClr val="434CFF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FE3479-718C-4431-8694-71B6319558FB}"/>
              </a:ext>
            </a:extLst>
          </p:cNvPr>
          <p:cNvGrpSpPr/>
          <p:nvPr/>
        </p:nvGrpSpPr>
        <p:grpSpPr>
          <a:xfrm>
            <a:off x="3425882" y="1893544"/>
            <a:ext cx="2336276" cy="2856890"/>
            <a:chOff x="3423029" y="1895844"/>
            <a:chExt cx="2336276" cy="2856890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BACEBFF-143A-4102-B18A-2BA1A055B95A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50374" r="42184" b="32617"/>
            <a:stretch/>
          </p:blipFill>
          <p:spPr>
            <a:xfrm>
              <a:off x="3943158" y="2322885"/>
              <a:ext cx="700480" cy="1305996"/>
            </a:xfrm>
            <a:prstGeom prst="rect">
              <a:avLst/>
            </a:prstGeom>
          </p:spPr>
        </p:pic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CEACF6F5-1C81-4BF3-A4B4-1CA2C5FDC40E}"/>
                </a:ext>
              </a:extLst>
            </p:cNvPr>
            <p:cNvGrpSpPr/>
            <p:nvPr/>
          </p:nvGrpSpPr>
          <p:grpSpPr>
            <a:xfrm>
              <a:off x="3448404" y="2171608"/>
              <a:ext cx="2310901" cy="2581126"/>
              <a:chOff x="3260337" y="2178111"/>
              <a:chExt cx="2106610" cy="2330521"/>
            </a:xfrm>
          </p:grpSpPr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1DB7CF0C-3A5D-4E10-B46D-B67876A90B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050" t="33323" r="42184" b="32617"/>
              <a:stretch/>
            </p:blipFill>
            <p:spPr>
              <a:xfrm>
                <a:off x="3260337" y="2178111"/>
                <a:ext cx="2106610" cy="2330521"/>
              </a:xfrm>
              <a:prstGeom prst="rect">
                <a:avLst/>
              </a:prstGeom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99C5926-E490-4113-A0C9-5AEC565ADF23}"/>
                  </a:ext>
                </a:extLst>
              </p:cNvPr>
              <p:cNvSpPr/>
              <p:nvPr/>
            </p:nvSpPr>
            <p:spPr>
              <a:xfrm>
                <a:off x="4572000" y="39131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4ECDD138-307B-4F38-A61A-A534CCF45C2B}"/>
                  </a:ext>
                </a:extLst>
              </p:cNvPr>
              <p:cNvSpPr/>
              <p:nvPr/>
            </p:nvSpPr>
            <p:spPr>
              <a:xfrm>
                <a:off x="4646797" y="39131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90ABF9C-8293-4026-8429-BF5ED2BEA489}"/>
                  </a:ext>
                </a:extLst>
              </p:cNvPr>
              <p:cNvSpPr/>
              <p:nvPr/>
            </p:nvSpPr>
            <p:spPr>
              <a:xfrm>
                <a:off x="4572000" y="39893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BC171910-C364-4C6A-8D39-3FE280E25654}"/>
                  </a:ext>
                </a:extLst>
              </p:cNvPr>
              <p:cNvSpPr/>
              <p:nvPr/>
            </p:nvSpPr>
            <p:spPr>
              <a:xfrm>
                <a:off x="4654023" y="3989391"/>
                <a:ext cx="74536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5B0CAB04-3CDB-4FC0-B79F-7579370D2C91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43455" r="42184" b="32617"/>
            <a:stretch/>
          </p:blipFill>
          <p:spPr>
            <a:xfrm>
              <a:off x="3423029" y="1895844"/>
              <a:ext cx="700480" cy="1802277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C0D2D7D5-A990-48A9-94D6-BF47C7B259DD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50374" r="42184" b="32617"/>
            <a:stretch/>
          </p:blipFill>
          <p:spPr>
            <a:xfrm>
              <a:off x="3597005" y="2154876"/>
              <a:ext cx="700480" cy="1305996"/>
            </a:xfrm>
            <a:prstGeom prst="rect">
              <a:avLst/>
            </a:prstGeom>
          </p:spPr>
        </p:pic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296774A1-3ED4-4869-8958-340A01024C86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953581" y="2555368"/>
            <a:ext cx="982273" cy="385750"/>
          </a:xfrm>
          <a:prstGeom prst="bentConnector3">
            <a:avLst>
              <a:gd name="adj1" fmla="val 50000"/>
            </a:avLst>
          </a:prstGeom>
          <a:ln w="22225">
            <a:solidFill>
              <a:srgbClr val="434C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39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, 텍스트, 테이블이(가) 표시된 사진&#10;&#10;자동 생성된 설명">
            <a:extLst>
              <a:ext uri="{FF2B5EF4-FFF2-40B4-BE49-F238E27FC236}">
                <a16:creationId xmlns:a16="http://schemas.microsoft.com/office/drawing/2014/main" id="{8AA2AAEC-4C8D-40A3-811F-DC26E950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62" y="1744220"/>
            <a:ext cx="6875814" cy="312805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Coverage Map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F35B90-0A8D-4457-BF2C-99BA1E25B6DA}"/>
              </a:ext>
            </a:extLst>
          </p:cNvPr>
          <p:cNvSpPr/>
          <p:nvPr/>
        </p:nvSpPr>
        <p:spPr>
          <a:xfrm>
            <a:off x="1402317" y="2141146"/>
            <a:ext cx="1798633" cy="504082"/>
          </a:xfrm>
          <a:prstGeom prst="rect">
            <a:avLst/>
          </a:prstGeom>
          <a:solidFill>
            <a:srgbClr val="434C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순위 지역 내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두번째 최대 소외지역으로 도출된 자양동의 소외지역 비율은 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60.1%</a:t>
            </a:r>
            <a:endParaRPr lang="ko-KR" altLang="en-US" sz="700" u="sng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0" name="슬라이드 번호 개체 틀 3">
            <a:extLst>
              <a:ext uri="{FF2B5EF4-FFF2-40B4-BE49-F238E27FC236}">
                <a16:creationId xmlns:a16="http://schemas.microsoft.com/office/drawing/2014/main" id="{515082DD-F27C-4455-857A-AF30002A7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18</a:t>
            </a:fld>
            <a:endParaRPr lang="ko-KR" altLang="en-US" sz="8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EDE75EC-7297-4DBD-9F32-F011E650EB79}"/>
              </a:ext>
            </a:extLst>
          </p:cNvPr>
          <p:cNvSpPr txBox="1"/>
          <p:nvPr/>
        </p:nvSpPr>
        <p:spPr>
          <a:xfrm>
            <a:off x="408963" y="1285849"/>
            <a:ext cx="7925140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2-2.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지역 도출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2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차적으로 소외 지역을 선택하여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100m²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크기의 셀 분석을 기반으로 세부적인 소외 비율을 산출하였음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1026D5CB-7B08-41E3-98F2-3B936E720DF9}"/>
              </a:ext>
            </a:extLst>
          </p:cNvPr>
          <p:cNvGrpSpPr/>
          <p:nvPr/>
        </p:nvGrpSpPr>
        <p:grpSpPr>
          <a:xfrm>
            <a:off x="6829234" y="1819329"/>
            <a:ext cx="1057488" cy="635787"/>
            <a:chOff x="6781457" y="1825247"/>
            <a:chExt cx="1057488" cy="635787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1FA9A1CF-09B7-4A77-AA2B-4903972F655D}"/>
                </a:ext>
              </a:extLst>
            </p:cNvPr>
            <p:cNvGrpSpPr/>
            <p:nvPr/>
          </p:nvGrpSpPr>
          <p:grpSpPr>
            <a:xfrm>
              <a:off x="6781457" y="1825247"/>
              <a:ext cx="1057488" cy="635787"/>
              <a:chOff x="5405438" y="117355"/>
              <a:chExt cx="1547811" cy="930582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776D16CE-0A79-4510-B302-75C81AE45EE2}"/>
                  </a:ext>
                </a:extLst>
              </p:cNvPr>
              <p:cNvSpPr/>
              <p:nvPr/>
            </p:nvSpPr>
            <p:spPr>
              <a:xfrm>
                <a:off x="5405438" y="161925"/>
                <a:ext cx="1547811" cy="88601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A36BD6F4-9652-4E55-98D2-1C6FE5D39F40}"/>
                  </a:ext>
                </a:extLst>
              </p:cNvPr>
              <p:cNvSpPr txBox="1"/>
              <p:nvPr/>
            </p:nvSpPr>
            <p:spPr>
              <a:xfrm>
                <a:off x="5524986" y="117355"/>
                <a:ext cx="1344808" cy="90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기존 충전소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산출 제외 지역</a:t>
                </a:r>
                <a:b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</a:b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최종 소외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0EB5F3EF-4ABA-49F9-87AC-6640BF923B58}"/>
                  </a:ext>
                </a:extLst>
              </p:cNvPr>
              <p:cNvSpPr/>
              <p:nvPr/>
            </p:nvSpPr>
            <p:spPr>
              <a:xfrm>
                <a:off x="5539942" y="286524"/>
                <a:ext cx="231848" cy="11295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8AF067-6DE3-4EE9-A84D-130AFBF77214}"/>
                </a:ext>
              </a:extLst>
            </p:cNvPr>
            <p:cNvSpPr/>
            <p:nvPr/>
          </p:nvSpPr>
          <p:spPr>
            <a:xfrm>
              <a:off x="6873350" y="2304145"/>
              <a:ext cx="158402" cy="77170"/>
            </a:xfrm>
            <a:prstGeom prst="rect">
              <a:avLst/>
            </a:prstGeom>
            <a:solidFill>
              <a:srgbClr val="26FEC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28AE1199-C646-444F-AFCE-3DFEA79F1754}"/>
                </a:ext>
              </a:extLst>
            </p:cNvPr>
            <p:cNvSpPr/>
            <p:nvPr/>
          </p:nvSpPr>
          <p:spPr>
            <a:xfrm>
              <a:off x="6873350" y="2124052"/>
              <a:ext cx="158402" cy="77170"/>
            </a:xfrm>
            <a:prstGeom prst="rect">
              <a:avLst/>
            </a:prstGeom>
            <a:gradFill>
              <a:gsLst>
                <a:gs pos="100000">
                  <a:srgbClr val="434CFF"/>
                </a:gs>
                <a:gs pos="0">
                  <a:srgbClr val="434CFF"/>
                </a:gs>
              </a:gsLst>
              <a:lin ang="2700000" scaled="1"/>
            </a:gra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236387-F465-4B44-A869-63A29FCEF558}"/>
              </a:ext>
            </a:extLst>
          </p:cNvPr>
          <p:cNvSpPr txBox="1"/>
          <p:nvPr/>
        </p:nvSpPr>
        <p:spPr>
          <a:xfrm>
            <a:off x="5410286" y="4852295"/>
            <a:ext cx="3180083" cy="2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비율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= 1 – (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이용권역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공업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 /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전체 동 면적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CF5C40-7A6B-4F0A-BC32-888E34633D7F}"/>
              </a:ext>
            </a:extLst>
          </p:cNvPr>
          <p:cNvGrpSpPr/>
          <p:nvPr/>
        </p:nvGrpSpPr>
        <p:grpSpPr>
          <a:xfrm>
            <a:off x="3007075" y="2414838"/>
            <a:ext cx="3111590" cy="2038540"/>
            <a:chOff x="3007075" y="2414838"/>
            <a:chExt cx="3111590" cy="203854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6933011-FB46-42D0-AD90-351B5C9D3D6C}"/>
                </a:ext>
              </a:extLst>
            </p:cNvPr>
            <p:cNvSpPr/>
            <p:nvPr/>
          </p:nvSpPr>
          <p:spPr>
            <a:xfrm>
              <a:off x="3598663" y="2988608"/>
              <a:ext cx="770005" cy="687536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EC9088B-1D6E-47F6-B4C1-29D7D4A3E2F9}"/>
                </a:ext>
              </a:extLst>
            </p:cNvPr>
            <p:cNvSpPr/>
            <p:nvPr/>
          </p:nvSpPr>
          <p:spPr>
            <a:xfrm>
              <a:off x="3691696" y="4063102"/>
              <a:ext cx="1166523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C0A852-B2CB-4806-A74D-76E847DB77E8}"/>
                </a:ext>
              </a:extLst>
            </p:cNvPr>
            <p:cNvSpPr/>
            <p:nvPr/>
          </p:nvSpPr>
          <p:spPr>
            <a:xfrm>
              <a:off x="4859041" y="4067866"/>
              <a:ext cx="778453" cy="94393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C1C7FC4-EC85-4157-864C-E18A3558A89A}"/>
                </a:ext>
              </a:extLst>
            </p:cNvPr>
            <p:cNvSpPr/>
            <p:nvPr/>
          </p:nvSpPr>
          <p:spPr>
            <a:xfrm>
              <a:off x="3980696" y="4160671"/>
              <a:ext cx="1557825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8FCF03-0A87-4A43-A501-BF0EB089A5CE}"/>
                </a:ext>
              </a:extLst>
            </p:cNvPr>
            <p:cNvSpPr/>
            <p:nvPr/>
          </p:nvSpPr>
          <p:spPr>
            <a:xfrm>
              <a:off x="4178300" y="4258240"/>
              <a:ext cx="1069243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A56B60-4C01-40B4-B3BE-8BB4067F5F50}"/>
                </a:ext>
              </a:extLst>
            </p:cNvPr>
            <p:cNvSpPr/>
            <p:nvPr/>
          </p:nvSpPr>
          <p:spPr>
            <a:xfrm>
              <a:off x="4564633" y="4358380"/>
              <a:ext cx="393130" cy="94998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AC70584-7B66-4D34-A47A-7A06479F1E7D}"/>
                </a:ext>
              </a:extLst>
            </p:cNvPr>
            <p:cNvSpPr/>
            <p:nvPr/>
          </p:nvSpPr>
          <p:spPr>
            <a:xfrm>
              <a:off x="3495733" y="3963247"/>
              <a:ext cx="1271182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024B44-C59C-4C1A-BBAF-7893CE4D4F73}"/>
                </a:ext>
              </a:extLst>
            </p:cNvPr>
            <p:cNvSpPr/>
            <p:nvPr/>
          </p:nvSpPr>
          <p:spPr>
            <a:xfrm>
              <a:off x="4766868" y="3966779"/>
              <a:ext cx="1062240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62E05A6-60F4-4BF1-ABC6-E762DE5E9FA2}"/>
                </a:ext>
              </a:extLst>
            </p:cNvPr>
            <p:cNvSpPr/>
            <p:nvPr/>
          </p:nvSpPr>
          <p:spPr>
            <a:xfrm>
              <a:off x="5829107" y="3865394"/>
              <a:ext cx="191825" cy="103930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47B66C-E4CF-4256-85B2-E8DE6A92665E}"/>
                </a:ext>
              </a:extLst>
            </p:cNvPr>
            <p:cNvSpPr/>
            <p:nvPr/>
          </p:nvSpPr>
          <p:spPr>
            <a:xfrm>
              <a:off x="5921621" y="3764648"/>
              <a:ext cx="99322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B29972-177F-40AC-900D-CBD747FBCC7F}"/>
                </a:ext>
              </a:extLst>
            </p:cNvPr>
            <p:cNvSpPr/>
            <p:nvPr/>
          </p:nvSpPr>
          <p:spPr>
            <a:xfrm>
              <a:off x="6019344" y="3569124"/>
              <a:ext cx="99321" cy="200167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076951E-12CC-44B2-9ADF-3F055CBCE56B}"/>
                </a:ext>
              </a:extLst>
            </p:cNvPr>
            <p:cNvSpPr/>
            <p:nvPr/>
          </p:nvSpPr>
          <p:spPr>
            <a:xfrm>
              <a:off x="4370256" y="3288068"/>
              <a:ext cx="1549758" cy="578921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C459324-73C5-477C-BD7E-50DD6A27B728}"/>
                </a:ext>
              </a:extLst>
            </p:cNvPr>
            <p:cNvSpPr/>
            <p:nvPr/>
          </p:nvSpPr>
          <p:spPr>
            <a:xfrm>
              <a:off x="5920024" y="3283768"/>
              <a:ext cx="99321" cy="48393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62E327-335B-4232-AD10-D95DCB8AA3EE}"/>
                </a:ext>
              </a:extLst>
            </p:cNvPr>
            <p:cNvSpPr/>
            <p:nvPr/>
          </p:nvSpPr>
          <p:spPr>
            <a:xfrm>
              <a:off x="4470150" y="3865393"/>
              <a:ext cx="1357371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4897D8F-69B9-4BDB-AA24-3C3B4D7C609C}"/>
                </a:ext>
              </a:extLst>
            </p:cNvPr>
            <p:cNvSpPr/>
            <p:nvPr/>
          </p:nvSpPr>
          <p:spPr>
            <a:xfrm>
              <a:off x="3886177" y="3668546"/>
              <a:ext cx="482490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5427127-AD8C-4706-9654-6EBF88458976}"/>
                </a:ext>
              </a:extLst>
            </p:cNvPr>
            <p:cNvSpPr/>
            <p:nvPr/>
          </p:nvSpPr>
          <p:spPr>
            <a:xfrm>
              <a:off x="4075710" y="3771583"/>
              <a:ext cx="307354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8CE98AC-F486-4AC5-A05B-D5FCF3616CA7}"/>
                </a:ext>
              </a:extLst>
            </p:cNvPr>
            <p:cNvSpPr/>
            <p:nvPr/>
          </p:nvSpPr>
          <p:spPr>
            <a:xfrm>
              <a:off x="3400718" y="2902552"/>
              <a:ext cx="197944" cy="189977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0F5625-06B2-47ED-90C7-AAB14FB608F6}"/>
                </a:ext>
              </a:extLst>
            </p:cNvPr>
            <p:cNvSpPr/>
            <p:nvPr/>
          </p:nvSpPr>
          <p:spPr>
            <a:xfrm>
              <a:off x="3495732" y="3085140"/>
              <a:ext cx="102930" cy="496623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D75B49F-4B1E-43D9-8F21-886108643D06}"/>
                </a:ext>
              </a:extLst>
            </p:cNvPr>
            <p:cNvSpPr/>
            <p:nvPr/>
          </p:nvSpPr>
          <p:spPr>
            <a:xfrm>
              <a:off x="3396761" y="3093168"/>
              <a:ext cx="102930" cy="391224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71D9D5A-5B4C-41CD-8ABA-AA441725FE3F}"/>
                </a:ext>
              </a:extLst>
            </p:cNvPr>
            <p:cNvSpPr/>
            <p:nvPr/>
          </p:nvSpPr>
          <p:spPr>
            <a:xfrm>
              <a:off x="3300298" y="3093168"/>
              <a:ext cx="102930" cy="393208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CB8FE6B-B0FC-4334-A5CB-819A1244005F}"/>
                </a:ext>
              </a:extLst>
            </p:cNvPr>
            <p:cNvSpPr/>
            <p:nvPr/>
          </p:nvSpPr>
          <p:spPr>
            <a:xfrm>
              <a:off x="3300299" y="3872830"/>
              <a:ext cx="1166522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7B047C-B52B-46D1-AED5-FFAFAA531610}"/>
                </a:ext>
              </a:extLst>
            </p:cNvPr>
            <p:cNvSpPr/>
            <p:nvPr/>
          </p:nvSpPr>
          <p:spPr>
            <a:xfrm>
              <a:off x="3007075" y="3774723"/>
              <a:ext cx="1069794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9BE3E6-5DB0-4F8D-8199-6F0C21F939ED}"/>
                </a:ext>
              </a:extLst>
            </p:cNvPr>
            <p:cNvSpPr/>
            <p:nvPr/>
          </p:nvSpPr>
          <p:spPr>
            <a:xfrm>
              <a:off x="3007075" y="3678938"/>
              <a:ext cx="876484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765A621-8390-4203-AEDA-4EB7330D12F5}"/>
                </a:ext>
              </a:extLst>
            </p:cNvPr>
            <p:cNvSpPr/>
            <p:nvPr/>
          </p:nvSpPr>
          <p:spPr>
            <a:xfrm>
              <a:off x="3107761" y="3580177"/>
              <a:ext cx="491420" cy="10074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B947C15-E790-4BFB-9B7B-12278D64F292}"/>
                </a:ext>
              </a:extLst>
            </p:cNvPr>
            <p:cNvSpPr/>
            <p:nvPr/>
          </p:nvSpPr>
          <p:spPr>
            <a:xfrm>
              <a:off x="3107761" y="3482935"/>
              <a:ext cx="387379" cy="98724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60E04A8-0288-4778-8E68-7120AF26919D}"/>
                </a:ext>
              </a:extLst>
            </p:cNvPr>
            <p:cNvSpPr/>
            <p:nvPr/>
          </p:nvSpPr>
          <p:spPr>
            <a:xfrm>
              <a:off x="3199007" y="3295650"/>
              <a:ext cx="99648" cy="187059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1F7FE71-0F5C-4E96-84D7-4CC9C1E6337E}"/>
                </a:ext>
              </a:extLst>
            </p:cNvPr>
            <p:cNvSpPr/>
            <p:nvPr/>
          </p:nvSpPr>
          <p:spPr>
            <a:xfrm>
              <a:off x="4364575" y="3188278"/>
              <a:ext cx="1563149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A972ED5-C28D-4607-BCA2-94949BB799C8}"/>
                </a:ext>
              </a:extLst>
            </p:cNvPr>
            <p:cNvSpPr/>
            <p:nvPr/>
          </p:nvSpPr>
          <p:spPr>
            <a:xfrm>
              <a:off x="4368637" y="3089977"/>
              <a:ext cx="1070779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50D261F-5517-4075-B654-C73C991390D0}"/>
                </a:ext>
              </a:extLst>
            </p:cNvPr>
            <p:cNvSpPr/>
            <p:nvPr/>
          </p:nvSpPr>
          <p:spPr>
            <a:xfrm>
              <a:off x="4368637" y="2992415"/>
              <a:ext cx="585670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422AB9A-A206-4828-AE85-FA04A52A5570}"/>
                </a:ext>
              </a:extLst>
            </p:cNvPr>
            <p:cNvSpPr/>
            <p:nvPr/>
          </p:nvSpPr>
          <p:spPr>
            <a:xfrm>
              <a:off x="3880186" y="2897918"/>
              <a:ext cx="973560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584D3CC-D173-4C88-8C45-BAFBEB5EF7AB}"/>
                </a:ext>
              </a:extLst>
            </p:cNvPr>
            <p:cNvSpPr/>
            <p:nvPr/>
          </p:nvSpPr>
          <p:spPr>
            <a:xfrm>
              <a:off x="4371764" y="2796540"/>
              <a:ext cx="293557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ECE5F15-4EB5-4C3A-BAF5-73853A9BA427}"/>
                </a:ext>
              </a:extLst>
            </p:cNvPr>
            <p:cNvSpPr/>
            <p:nvPr/>
          </p:nvSpPr>
          <p:spPr>
            <a:xfrm>
              <a:off x="4464799" y="2702037"/>
              <a:ext cx="381274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E877BAC-EFD7-4D15-B436-965DFFD77EB5}"/>
                </a:ext>
              </a:extLst>
            </p:cNvPr>
            <p:cNvSpPr/>
            <p:nvPr/>
          </p:nvSpPr>
          <p:spPr>
            <a:xfrm>
              <a:off x="4662791" y="2798287"/>
              <a:ext cx="183282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80E0D00-82D3-43B7-9C9C-47866AB852DA}"/>
                </a:ext>
              </a:extLst>
            </p:cNvPr>
            <p:cNvSpPr/>
            <p:nvPr/>
          </p:nvSpPr>
          <p:spPr>
            <a:xfrm>
              <a:off x="3590923" y="2897918"/>
              <a:ext cx="292636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6C6B46B-2EA2-44D2-9B84-08A6600E272B}"/>
                </a:ext>
              </a:extLst>
            </p:cNvPr>
            <p:cNvSpPr/>
            <p:nvPr/>
          </p:nvSpPr>
          <p:spPr>
            <a:xfrm>
              <a:off x="3492145" y="2802445"/>
              <a:ext cx="388040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487A5AA-ED68-47FC-86A3-288EA9F13457}"/>
                </a:ext>
              </a:extLst>
            </p:cNvPr>
            <p:cNvSpPr/>
            <p:nvPr/>
          </p:nvSpPr>
          <p:spPr>
            <a:xfrm>
              <a:off x="3499690" y="2701456"/>
              <a:ext cx="290181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412FE61-FEFB-4154-ADBF-F16A1A0845A8}"/>
                </a:ext>
              </a:extLst>
            </p:cNvPr>
            <p:cNvSpPr/>
            <p:nvPr/>
          </p:nvSpPr>
          <p:spPr>
            <a:xfrm>
              <a:off x="3492145" y="2604177"/>
              <a:ext cx="297725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6945926-B55D-49B7-9026-6754CE0578BF}"/>
                </a:ext>
              </a:extLst>
            </p:cNvPr>
            <p:cNvSpPr/>
            <p:nvPr/>
          </p:nvSpPr>
          <p:spPr>
            <a:xfrm>
              <a:off x="5432394" y="3087713"/>
              <a:ext cx="489208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4B86369-66EC-434B-8AE4-76B6FC3BD2EE}"/>
                </a:ext>
              </a:extLst>
            </p:cNvPr>
            <p:cNvSpPr/>
            <p:nvPr/>
          </p:nvSpPr>
          <p:spPr>
            <a:xfrm>
              <a:off x="5439416" y="2991202"/>
              <a:ext cx="388105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C0B163F-77A1-4E21-BDCA-48F1790D634E}"/>
                </a:ext>
              </a:extLst>
            </p:cNvPr>
            <p:cNvSpPr/>
            <p:nvPr/>
          </p:nvSpPr>
          <p:spPr>
            <a:xfrm>
              <a:off x="5537568" y="2896395"/>
              <a:ext cx="289953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63101E1-10E3-40FB-A56A-D909D3F010BB}"/>
                </a:ext>
              </a:extLst>
            </p:cNvPr>
            <p:cNvSpPr/>
            <p:nvPr/>
          </p:nvSpPr>
          <p:spPr>
            <a:xfrm>
              <a:off x="5627835" y="2796569"/>
              <a:ext cx="205026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17A88DE-B0C2-438C-B61B-5995CF30A1D9}"/>
                </a:ext>
              </a:extLst>
            </p:cNvPr>
            <p:cNvSpPr/>
            <p:nvPr/>
          </p:nvSpPr>
          <p:spPr>
            <a:xfrm>
              <a:off x="4659884" y="2603674"/>
              <a:ext cx="96903" cy="100745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75A1791-426E-4875-BAE9-40A7EE104242}"/>
                </a:ext>
              </a:extLst>
            </p:cNvPr>
            <p:cNvSpPr/>
            <p:nvPr/>
          </p:nvSpPr>
          <p:spPr>
            <a:xfrm>
              <a:off x="3590541" y="2414838"/>
              <a:ext cx="96903" cy="194669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2C954DE-C931-455E-B9EC-BB95B95064C2}"/>
              </a:ext>
            </a:extLst>
          </p:cNvPr>
          <p:cNvGrpSpPr/>
          <p:nvPr/>
        </p:nvGrpSpPr>
        <p:grpSpPr>
          <a:xfrm>
            <a:off x="3006809" y="2317663"/>
            <a:ext cx="3210899" cy="2171787"/>
            <a:chOff x="3006809" y="2317663"/>
            <a:chExt cx="3210899" cy="217178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4872B60-3B9F-4B9C-929A-24596F05685B}"/>
                </a:ext>
              </a:extLst>
            </p:cNvPr>
            <p:cNvGrpSpPr/>
            <p:nvPr/>
          </p:nvGrpSpPr>
          <p:grpSpPr>
            <a:xfrm>
              <a:off x="3006809" y="2317663"/>
              <a:ext cx="3210899" cy="2171787"/>
              <a:chOff x="3006809" y="2317663"/>
              <a:chExt cx="3210899" cy="2171787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0A266942-9A37-4EDD-9682-1F249FAC0A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164" r="27171" b="62972"/>
              <a:stretch/>
            </p:blipFill>
            <p:spPr>
              <a:xfrm>
                <a:off x="3152444" y="2499391"/>
                <a:ext cx="3065264" cy="1990059"/>
              </a:xfrm>
              <a:prstGeom prst="rect">
                <a:avLst/>
              </a:prstGeom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5E02DE6-CEB1-4284-859D-7FA9529BCAD0}"/>
                  </a:ext>
                </a:extLst>
              </p:cNvPr>
              <p:cNvGrpSpPr/>
              <p:nvPr/>
            </p:nvGrpSpPr>
            <p:grpSpPr>
              <a:xfrm>
                <a:off x="3590541" y="2317663"/>
                <a:ext cx="387550" cy="187070"/>
                <a:chOff x="3565415" y="2252121"/>
                <a:chExt cx="387550" cy="178510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76DCE5F-2541-443E-B29D-EFF16082EE0E}"/>
                    </a:ext>
                  </a:extLst>
                </p:cNvPr>
                <p:cNvSpPr/>
                <p:nvPr/>
              </p:nvSpPr>
              <p:spPr>
                <a:xfrm>
                  <a:off x="3565415" y="2342000"/>
                  <a:ext cx="96901" cy="88417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4B9D2EAD-81B6-490F-A912-8A8F6206B5FF}"/>
                    </a:ext>
                  </a:extLst>
                </p:cNvPr>
                <p:cNvSpPr/>
                <p:nvPr/>
              </p:nvSpPr>
              <p:spPr>
                <a:xfrm>
                  <a:off x="3662316" y="2342000"/>
                  <a:ext cx="96901" cy="88417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9E2ADFEA-932A-4306-A08F-2307CD7B986C}"/>
                    </a:ext>
                  </a:extLst>
                </p:cNvPr>
                <p:cNvSpPr/>
                <p:nvPr/>
              </p:nvSpPr>
              <p:spPr>
                <a:xfrm>
                  <a:off x="3758110" y="2342000"/>
                  <a:ext cx="96901" cy="88417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E2C2744A-8250-455A-9347-0B32FA7B8988}"/>
                    </a:ext>
                  </a:extLst>
                </p:cNvPr>
                <p:cNvSpPr/>
                <p:nvPr/>
              </p:nvSpPr>
              <p:spPr>
                <a:xfrm>
                  <a:off x="3855010" y="2342000"/>
                  <a:ext cx="97955" cy="88631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15029E8A-FDF3-48A5-A040-962AFD39B2CC}"/>
                    </a:ext>
                  </a:extLst>
                </p:cNvPr>
                <p:cNvSpPr/>
                <p:nvPr/>
              </p:nvSpPr>
              <p:spPr>
                <a:xfrm>
                  <a:off x="3658435" y="2252121"/>
                  <a:ext cx="96901" cy="86347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1686C8F-D36B-4104-8444-7DC4373DF3F1}"/>
                  </a:ext>
                </a:extLst>
              </p:cNvPr>
              <p:cNvSpPr/>
              <p:nvPr/>
            </p:nvSpPr>
            <p:spPr>
              <a:xfrm>
                <a:off x="4656356" y="2602588"/>
                <a:ext cx="96901" cy="95255"/>
              </a:xfrm>
              <a:prstGeom prst="rect">
                <a:avLst/>
              </a:prstGeom>
              <a:noFill/>
              <a:ln w="12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B2157F3F-7A8F-4DB8-8D9F-3C5FB26EFCC6}"/>
                  </a:ext>
                </a:extLst>
              </p:cNvPr>
              <p:cNvGrpSpPr/>
              <p:nvPr/>
            </p:nvGrpSpPr>
            <p:grpSpPr>
              <a:xfrm>
                <a:off x="3006809" y="3488037"/>
                <a:ext cx="195975" cy="384291"/>
                <a:chOff x="2240470" y="3494420"/>
                <a:chExt cx="181727" cy="384291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C4D7FEAC-90C0-4721-99C8-A750C71E427B}"/>
                    </a:ext>
                  </a:extLst>
                </p:cNvPr>
                <p:cNvSpPr/>
                <p:nvPr/>
              </p:nvSpPr>
              <p:spPr>
                <a:xfrm>
                  <a:off x="2331336" y="3494420"/>
                  <a:ext cx="90861" cy="95291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E49BCD3F-C58A-4AD4-B5F0-762CFE515F90}"/>
                    </a:ext>
                  </a:extLst>
                </p:cNvPr>
                <p:cNvSpPr/>
                <p:nvPr/>
              </p:nvSpPr>
              <p:spPr>
                <a:xfrm>
                  <a:off x="2331336" y="3589711"/>
                  <a:ext cx="90861" cy="95291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8291201D-4F92-4AAF-8E5D-3763D4678918}"/>
                    </a:ext>
                  </a:extLst>
                </p:cNvPr>
                <p:cNvSpPr/>
                <p:nvPr/>
              </p:nvSpPr>
              <p:spPr>
                <a:xfrm>
                  <a:off x="2331336" y="3687227"/>
                  <a:ext cx="90861" cy="95291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EA3276B-DE60-4030-9811-53F17FD07716}"/>
                    </a:ext>
                  </a:extLst>
                </p:cNvPr>
                <p:cNvSpPr/>
                <p:nvPr/>
              </p:nvSpPr>
              <p:spPr>
                <a:xfrm>
                  <a:off x="2331336" y="3782518"/>
                  <a:ext cx="90861" cy="95291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AEE3A28C-FDD9-4501-9575-2CC2C16BBA94}"/>
                    </a:ext>
                  </a:extLst>
                </p:cNvPr>
                <p:cNvSpPr/>
                <p:nvPr/>
              </p:nvSpPr>
              <p:spPr>
                <a:xfrm>
                  <a:off x="2240470" y="3688129"/>
                  <a:ext cx="90861" cy="95291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ECD833A6-84FB-4404-8159-9FA0F8617654}"/>
                    </a:ext>
                  </a:extLst>
                </p:cNvPr>
                <p:cNvSpPr/>
                <p:nvPr/>
              </p:nvSpPr>
              <p:spPr>
                <a:xfrm>
                  <a:off x="2240470" y="3783420"/>
                  <a:ext cx="90861" cy="95291"/>
                </a:xfrm>
                <a:prstGeom prst="rect">
                  <a:avLst/>
                </a:prstGeom>
                <a:noFill/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00FA8AFA-93ED-47D1-B0D6-78B58D16AA30}"/>
                </a:ext>
              </a:extLst>
            </p:cNvPr>
            <p:cNvSpPr/>
            <p:nvPr/>
          </p:nvSpPr>
          <p:spPr>
            <a:xfrm>
              <a:off x="3784497" y="4069833"/>
              <a:ext cx="97985" cy="95291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56519AA6-FA45-4A98-BEAB-E6339128C8D2}"/>
                </a:ext>
              </a:extLst>
            </p:cNvPr>
            <p:cNvSpPr/>
            <p:nvPr/>
          </p:nvSpPr>
          <p:spPr>
            <a:xfrm>
              <a:off x="3687220" y="4070094"/>
              <a:ext cx="97985" cy="95291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FC7F09C-7429-4CBB-A5CB-1E30ED6C49BC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3200951" y="2393188"/>
            <a:ext cx="430723" cy="348957"/>
          </a:xfrm>
          <a:prstGeom prst="bentConnector3">
            <a:avLst>
              <a:gd name="adj1" fmla="val 50000"/>
            </a:avLst>
          </a:prstGeom>
          <a:ln w="22225">
            <a:solidFill>
              <a:srgbClr val="434C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420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A999858-716D-4D43-A39A-AE04CDA3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62" y="1744112"/>
            <a:ext cx="6875814" cy="31272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Coverage Map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415FFD3D-3A4A-47AC-BA2B-89901C784E66}"/>
              </a:ext>
            </a:extLst>
          </p:cNvPr>
          <p:cNvCxnSpPr>
            <a:cxnSpLocks/>
          </p:cNvCxnSpPr>
          <p:nvPr/>
        </p:nvCxnSpPr>
        <p:spPr>
          <a:xfrm flipV="1">
            <a:off x="4953000" y="2594732"/>
            <a:ext cx="798123" cy="597444"/>
          </a:xfrm>
          <a:prstGeom prst="bentConnector3">
            <a:avLst/>
          </a:prstGeom>
          <a:ln>
            <a:solidFill>
              <a:srgbClr val="26FE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슬라이드 번호 개체 틀 3">
            <a:extLst>
              <a:ext uri="{FF2B5EF4-FFF2-40B4-BE49-F238E27FC236}">
                <a16:creationId xmlns:a16="http://schemas.microsoft.com/office/drawing/2014/main" id="{A040CEA2-BFC3-49F2-88BC-13FBF4C3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19</a:t>
            </a:fld>
            <a:endParaRPr lang="ko-KR" alt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9DF3C-7071-400A-A4DF-29B672584E0A}"/>
              </a:ext>
            </a:extLst>
          </p:cNvPr>
          <p:cNvSpPr txBox="1"/>
          <p:nvPr/>
        </p:nvSpPr>
        <p:spPr>
          <a:xfrm>
            <a:off x="408963" y="1285849"/>
            <a:ext cx="7925140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2-2.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지역 도출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2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차적으로 소외 지역을 선택하여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100m²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크기의 셀 분석을 기반으로 세부적인 소외 비율을 산출하였음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091AFC-E519-4837-9500-658D886C3130}"/>
              </a:ext>
            </a:extLst>
          </p:cNvPr>
          <p:cNvSpPr/>
          <p:nvPr/>
        </p:nvSpPr>
        <p:spPr>
          <a:xfrm>
            <a:off x="6921127" y="2122185"/>
            <a:ext cx="158402" cy="77170"/>
          </a:xfrm>
          <a:prstGeom prst="rect">
            <a:avLst/>
          </a:prstGeom>
          <a:solidFill>
            <a:srgbClr val="26FEC0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34C88-0AF8-4332-AA5C-1589112DA630}"/>
              </a:ext>
            </a:extLst>
          </p:cNvPr>
          <p:cNvSpPr txBox="1"/>
          <p:nvPr/>
        </p:nvSpPr>
        <p:spPr>
          <a:xfrm>
            <a:off x="5410286" y="4852295"/>
            <a:ext cx="3180083" cy="2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비율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= 1 – (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이용권역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공업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 /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전체 동 면적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BDB3F0-C9B5-4D56-9364-FB1F17ADDABD}"/>
              </a:ext>
            </a:extLst>
          </p:cNvPr>
          <p:cNvGrpSpPr/>
          <p:nvPr/>
        </p:nvGrpSpPr>
        <p:grpSpPr>
          <a:xfrm>
            <a:off x="4140546" y="2035308"/>
            <a:ext cx="1395772" cy="2598605"/>
            <a:chOff x="4140546" y="2035308"/>
            <a:chExt cx="1395772" cy="259860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3D41563-DC49-4221-ACCE-C0A31BCA21EE}"/>
                </a:ext>
              </a:extLst>
            </p:cNvPr>
            <p:cNvSpPr/>
            <p:nvPr/>
          </p:nvSpPr>
          <p:spPr>
            <a:xfrm>
              <a:off x="4674613" y="2144715"/>
              <a:ext cx="651885" cy="1619616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5B639EB-8756-43EA-834C-3899C0313383}"/>
                </a:ext>
              </a:extLst>
            </p:cNvPr>
            <p:cNvSpPr/>
            <p:nvPr/>
          </p:nvSpPr>
          <p:spPr>
            <a:xfrm>
              <a:off x="5321016" y="2144714"/>
              <a:ext cx="105269" cy="161476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F1BCDC0-8B27-45FB-9151-DDD11512ECA4}"/>
                </a:ext>
              </a:extLst>
            </p:cNvPr>
            <p:cNvSpPr/>
            <p:nvPr/>
          </p:nvSpPr>
          <p:spPr>
            <a:xfrm>
              <a:off x="4569345" y="2363608"/>
              <a:ext cx="105269" cy="151013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9FA756-EFFF-4137-950E-3149EEB98AB1}"/>
                </a:ext>
              </a:extLst>
            </p:cNvPr>
            <p:cNvSpPr/>
            <p:nvPr/>
          </p:nvSpPr>
          <p:spPr>
            <a:xfrm>
              <a:off x="4462504" y="3121826"/>
              <a:ext cx="105269" cy="75191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E86F935-58F4-42D1-9D37-97CED24DF5AA}"/>
                </a:ext>
              </a:extLst>
            </p:cNvPr>
            <p:cNvSpPr/>
            <p:nvPr/>
          </p:nvSpPr>
          <p:spPr>
            <a:xfrm>
              <a:off x="4354249" y="3340907"/>
              <a:ext cx="105269" cy="42501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661ABA-ADAB-442E-9378-E8F3E25E2B0E}"/>
                </a:ext>
              </a:extLst>
            </p:cNvPr>
            <p:cNvSpPr/>
            <p:nvPr/>
          </p:nvSpPr>
          <p:spPr>
            <a:xfrm>
              <a:off x="4244974" y="3448712"/>
              <a:ext cx="105269" cy="31720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B53010D-B9C7-427C-8228-4CEB1CB1B5C9}"/>
                </a:ext>
              </a:extLst>
            </p:cNvPr>
            <p:cNvSpPr/>
            <p:nvPr/>
          </p:nvSpPr>
          <p:spPr>
            <a:xfrm>
              <a:off x="5109123" y="3765920"/>
              <a:ext cx="105269" cy="43460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DA70967-16CC-4186-BCC8-5979BBED95FE}"/>
                </a:ext>
              </a:extLst>
            </p:cNvPr>
            <p:cNvSpPr/>
            <p:nvPr/>
          </p:nvSpPr>
          <p:spPr>
            <a:xfrm>
              <a:off x="5003854" y="3765919"/>
              <a:ext cx="105269" cy="65050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EFE7E95-218E-47B1-A70A-C68CBDA6539B}"/>
                </a:ext>
              </a:extLst>
            </p:cNvPr>
            <p:cNvSpPr/>
            <p:nvPr/>
          </p:nvSpPr>
          <p:spPr>
            <a:xfrm>
              <a:off x="4894891" y="3765919"/>
              <a:ext cx="105269" cy="86799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9260713-43F2-4CBD-A54A-5A88D58CE4EA}"/>
                </a:ext>
              </a:extLst>
            </p:cNvPr>
            <p:cNvSpPr/>
            <p:nvPr/>
          </p:nvSpPr>
          <p:spPr>
            <a:xfrm>
              <a:off x="5217535" y="3765920"/>
              <a:ext cx="105269" cy="22355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69C332C-2917-4125-86A2-CE3F1CC9BD4F}"/>
                </a:ext>
              </a:extLst>
            </p:cNvPr>
            <p:cNvSpPr/>
            <p:nvPr/>
          </p:nvSpPr>
          <p:spPr>
            <a:xfrm>
              <a:off x="4785928" y="3765437"/>
              <a:ext cx="105269" cy="43460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611EE59-3884-4E4C-9EAE-FD1FEC613C07}"/>
                </a:ext>
              </a:extLst>
            </p:cNvPr>
            <p:cNvSpPr/>
            <p:nvPr/>
          </p:nvSpPr>
          <p:spPr>
            <a:xfrm>
              <a:off x="5426285" y="2898775"/>
              <a:ext cx="110033" cy="64928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B373158-7C66-4F54-AB73-CA7384107924}"/>
                </a:ext>
              </a:extLst>
            </p:cNvPr>
            <p:cNvSpPr/>
            <p:nvPr/>
          </p:nvSpPr>
          <p:spPr>
            <a:xfrm>
              <a:off x="4680658" y="2035308"/>
              <a:ext cx="319500" cy="11147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DB48E38-2F07-429B-A2EA-A6DD8FF09BAB}"/>
                </a:ext>
              </a:extLst>
            </p:cNvPr>
            <p:cNvSpPr/>
            <p:nvPr/>
          </p:nvSpPr>
          <p:spPr>
            <a:xfrm>
              <a:off x="4679874" y="3768793"/>
              <a:ext cx="105269" cy="22068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CD2C043-6B55-4EF4-8B0E-24CEA26B14E7}"/>
                </a:ext>
              </a:extLst>
            </p:cNvPr>
            <p:cNvSpPr/>
            <p:nvPr/>
          </p:nvSpPr>
          <p:spPr>
            <a:xfrm>
              <a:off x="4140546" y="3665532"/>
              <a:ext cx="105269" cy="10038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1AAD3BB-3F7A-4401-9B91-14DF9EA3B544}"/>
                </a:ext>
              </a:extLst>
            </p:cNvPr>
            <p:cNvSpPr/>
            <p:nvPr/>
          </p:nvSpPr>
          <p:spPr>
            <a:xfrm>
              <a:off x="5000157" y="4416424"/>
              <a:ext cx="112659" cy="11112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31B38C6-B905-40EC-833A-EBADFF7C1F2F}"/>
              </a:ext>
            </a:extLst>
          </p:cNvPr>
          <p:cNvGrpSpPr/>
          <p:nvPr/>
        </p:nvGrpSpPr>
        <p:grpSpPr>
          <a:xfrm>
            <a:off x="3705225" y="2029731"/>
            <a:ext cx="1950346" cy="2661333"/>
            <a:chOff x="3590043" y="2024063"/>
            <a:chExt cx="1965336" cy="2691787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3BBF5F98-F9BD-4235-B664-9E6BE289A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429" r="35830" b="56451"/>
            <a:stretch/>
          </p:blipFill>
          <p:spPr>
            <a:xfrm>
              <a:off x="3714750" y="2024063"/>
              <a:ext cx="1784349" cy="2691787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B470EB8-F9EC-46CD-9713-012E2F43BB4C}"/>
                </a:ext>
              </a:extLst>
            </p:cNvPr>
            <p:cNvSpPr/>
            <p:nvPr/>
          </p:nvSpPr>
          <p:spPr>
            <a:xfrm>
              <a:off x="5449016" y="3238070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14E60B0-8693-43DA-A065-3275CFD691C2}"/>
                </a:ext>
              </a:extLst>
            </p:cNvPr>
            <p:cNvSpPr/>
            <p:nvPr/>
          </p:nvSpPr>
          <p:spPr>
            <a:xfrm>
              <a:off x="3702522" y="4113213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7517517-C941-4686-8393-3B5C08B3C804}"/>
                </a:ext>
              </a:extLst>
            </p:cNvPr>
            <p:cNvSpPr/>
            <p:nvPr/>
          </p:nvSpPr>
          <p:spPr>
            <a:xfrm>
              <a:off x="3702522" y="4219576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83F7C99-FDF1-4D6C-9CE0-20A2499BF023}"/>
                </a:ext>
              </a:extLst>
            </p:cNvPr>
            <p:cNvSpPr/>
            <p:nvPr/>
          </p:nvSpPr>
          <p:spPr>
            <a:xfrm>
              <a:off x="3702521" y="4332291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A8695F8-4CF0-47A7-91DB-BDF098F8E470}"/>
                </a:ext>
              </a:extLst>
            </p:cNvPr>
            <p:cNvSpPr/>
            <p:nvPr/>
          </p:nvSpPr>
          <p:spPr>
            <a:xfrm>
              <a:off x="3590043" y="4332291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CB0A93-7819-4D4A-A5EC-71C76F1ACB2F}"/>
                </a:ext>
              </a:extLst>
            </p:cNvPr>
            <p:cNvSpPr/>
            <p:nvPr/>
          </p:nvSpPr>
          <p:spPr>
            <a:xfrm>
              <a:off x="3590043" y="4219576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547D60B-E3F8-42B0-8EDE-7DC24451E06C}"/>
              </a:ext>
            </a:extLst>
          </p:cNvPr>
          <p:cNvCxnSpPr>
            <a:cxnSpLocks/>
          </p:cNvCxnSpPr>
          <p:nvPr/>
        </p:nvCxnSpPr>
        <p:spPr>
          <a:xfrm flipV="1">
            <a:off x="5165725" y="3871359"/>
            <a:ext cx="724773" cy="56116"/>
          </a:xfrm>
          <a:prstGeom prst="bentConnector3">
            <a:avLst>
              <a:gd name="adj1" fmla="val 50000"/>
            </a:avLst>
          </a:prstGeom>
          <a:ln w="22225">
            <a:solidFill>
              <a:srgbClr val="434C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25681F-68BF-415C-962D-4D0B8B69DDDF}"/>
              </a:ext>
            </a:extLst>
          </p:cNvPr>
          <p:cNvSpPr/>
          <p:nvPr/>
        </p:nvSpPr>
        <p:spPr>
          <a:xfrm>
            <a:off x="5834343" y="3588191"/>
            <a:ext cx="1798633" cy="504082"/>
          </a:xfrm>
          <a:prstGeom prst="rect">
            <a:avLst/>
          </a:prstGeom>
          <a:solidFill>
            <a:srgbClr val="434C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순위 지역 내 최대 소외지역으로 도출된 장안동의 소외지역 비율은 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69.6%</a:t>
            </a:r>
            <a:endParaRPr lang="ko-KR" altLang="en-US" sz="700" u="sng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05EFA2E-C3DE-4FDF-9EC3-66262A1F3D40}"/>
              </a:ext>
            </a:extLst>
          </p:cNvPr>
          <p:cNvGrpSpPr/>
          <p:nvPr/>
        </p:nvGrpSpPr>
        <p:grpSpPr>
          <a:xfrm>
            <a:off x="6829234" y="1819329"/>
            <a:ext cx="1057488" cy="635787"/>
            <a:chOff x="6781457" y="1825247"/>
            <a:chExt cx="1057488" cy="635787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99C613F0-B479-4C08-AD2E-10408B6A6DA7}"/>
                </a:ext>
              </a:extLst>
            </p:cNvPr>
            <p:cNvGrpSpPr/>
            <p:nvPr/>
          </p:nvGrpSpPr>
          <p:grpSpPr>
            <a:xfrm>
              <a:off x="6781457" y="1825247"/>
              <a:ext cx="1057488" cy="635787"/>
              <a:chOff x="5405438" y="117355"/>
              <a:chExt cx="1547811" cy="930582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5FE5BAF-73F3-41E9-A441-7E54E928D87F}"/>
                  </a:ext>
                </a:extLst>
              </p:cNvPr>
              <p:cNvSpPr/>
              <p:nvPr/>
            </p:nvSpPr>
            <p:spPr>
              <a:xfrm>
                <a:off x="5405438" y="161925"/>
                <a:ext cx="1547811" cy="88601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AD6308-804E-4DFA-BA7B-6DD3B24336A6}"/>
                  </a:ext>
                </a:extLst>
              </p:cNvPr>
              <p:cNvSpPr txBox="1"/>
              <p:nvPr/>
            </p:nvSpPr>
            <p:spPr>
              <a:xfrm>
                <a:off x="5524986" y="117355"/>
                <a:ext cx="1344808" cy="90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기존 충전소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산출 제외 지역</a:t>
                </a:r>
                <a:b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</a:b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최종 소외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42744358-6AFA-448A-9161-51B17C7C51FB}"/>
                  </a:ext>
                </a:extLst>
              </p:cNvPr>
              <p:cNvSpPr/>
              <p:nvPr/>
            </p:nvSpPr>
            <p:spPr>
              <a:xfrm>
                <a:off x="5539942" y="286524"/>
                <a:ext cx="231848" cy="11295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7149B74-C8B3-4727-B987-8F0CB226E250}"/>
                </a:ext>
              </a:extLst>
            </p:cNvPr>
            <p:cNvSpPr/>
            <p:nvPr/>
          </p:nvSpPr>
          <p:spPr>
            <a:xfrm>
              <a:off x="6873350" y="2304145"/>
              <a:ext cx="158402" cy="77170"/>
            </a:xfrm>
            <a:prstGeom prst="rect">
              <a:avLst/>
            </a:prstGeom>
            <a:solidFill>
              <a:srgbClr val="26FEC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71B94E3-0D52-4A0C-A373-D9518228010D}"/>
                </a:ext>
              </a:extLst>
            </p:cNvPr>
            <p:cNvSpPr/>
            <p:nvPr/>
          </p:nvSpPr>
          <p:spPr>
            <a:xfrm>
              <a:off x="6873350" y="2124052"/>
              <a:ext cx="158402" cy="77170"/>
            </a:xfrm>
            <a:prstGeom prst="rect">
              <a:avLst/>
            </a:prstGeom>
            <a:gradFill>
              <a:gsLst>
                <a:gs pos="100000">
                  <a:srgbClr val="434CFF"/>
                </a:gs>
                <a:gs pos="0">
                  <a:srgbClr val="434CFF"/>
                </a:gs>
              </a:gsLst>
              <a:lin ang="2700000" scaled="1"/>
            </a:gra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014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F7FFEB-E18A-4534-A3DA-0FAA5F96237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rgbClr val="F89D2A">
                  <a:alpha val="0"/>
                </a:srgbClr>
              </a:gs>
              <a:gs pos="47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1338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b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OBJECTIVE</a:t>
            </a:r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</a:t>
            </a:r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RESULTS</a:t>
            </a:r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541338"/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IMPLICATIONS</a:t>
            </a:r>
          </a:p>
          <a:p>
            <a:pPr marL="541338"/>
            <a:b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REFERENCES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388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입지 선정 기준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4BC4237-0248-469C-9485-5794248DF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687860"/>
              </p:ext>
            </p:extLst>
          </p:nvPr>
        </p:nvGraphicFramePr>
        <p:xfrm>
          <a:off x="677658" y="1805308"/>
          <a:ext cx="7788684" cy="29670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5858">
                  <a:extLst>
                    <a:ext uri="{9D8B030D-6E8A-4147-A177-3AD203B41FA5}">
                      <a16:colId xmlns:a16="http://schemas.microsoft.com/office/drawing/2014/main" val="1211757788"/>
                    </a:ext>
                  </a:extLst>
                </a:gridCol>
                <a:gridCol w="1613152">
                  <a:extLst>
                    <a:ext uri="{9D8B030D-6E8A-4147-A177-3AD203B41FA5}">
                      <a16:colId xmlns:a16="http://schemas.microsoft.com/office/drawing/2014/main" val="1025628044"/>
                    </a:ext>
                  </a:extLst>
                </a:gridCol>
                <a:gridCol w="4359674">
                  <a:extLst>
                    <a:ext uri="{9D8B030D-6E8A-4147-A177-3AD203B41FA5}">
                      <a16:colId xmlns:a16="http://schemas.microsoft.com/office/drawing/2014/main" val="2987699066"/>
                    </a:ext>
                  </a:extLst>
                </a:gridCol>
              </a:tblGrid>
              <a:tr h="22823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분류</a:t>
                      </a:r>
                      <a:endParaRPr lang="ko-KR" altLang="en-U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점수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37953"/>
                  </a:ext>
                </a:extLst>
              </a:tr>
              <a:tr h="228237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 충전소와의 거리</a:t>
                      </a:r>
                    </a:p>
                  </a:txBody>
                  <a:tcPr marL="75591" marR="75591" marT="75591" marB="7559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동일 지역</a:t>
                      </a:r>
                      <a:r>
                        <a:rPr lang="en-US" altLang="ko-KR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</a:t>
                      </a:r>
                      <a:r>
                        <a:rPr lang="en-US" altLang="ko-KR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이용권역 포함</a:t>
                      </a:r>
                      <a:endParaRPr lang="en-US" altLang="ko-KR" sz="8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11341"/>
                  </a:ext>
                </a:extLst>
              </a:tr>
              <a:tr h="228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 지역</a:t>
                      </a:r>
                      <a:r>
                        <a:rPr lang="en-US" altLang="ko-KR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</a:t>
                      </a:r>
                      <a:r>
                        <a:rPr lang="en-US" altLang="ko-KR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이용권역 포함</a:t>
                      </a:r>
                      <a:endParaRPr lang="en-US" altLang="ko-KR" sz="8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435659"/>
                  </a:ext>
                </a:extLst>
              </a:tr>
              <a:tr h="22823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5250" marR="95250" marT="95250" marB="9525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이용권역 미포함</a:t>
                      </a:r>
                      <a:endParaRPr lang="en-US" altLang="ko-KR" sz="8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7543277"/>
                  </a:ext>
                </a:extLst>
              </a:tr>
              <a:tr h="228237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설치 적합 장소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기타</a:t>
                      </a:r>
                      <a:endParaRPr lang="en-US" altLang="ko-KR" sz="80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702982"/>
                  </a:ext>
                </a:extLst>
              </a:tr>
              <a:tr h="22823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대형 쇼핑몰 등 다중이용시설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8664421"/>
                  </a:ext>
                </a:extLst>
              </a:tr>
              <a:tr h="228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복지관 등 장애인 이용시설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191588"/>
                  </a:ext>
                </a:extLst>
              </a:tr>
              <a:tr h="22823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지하철역 등 대중교통 시설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114974"/>
                  </a:ext>
                </a:extLst>
              </a:tr>
              <a:tr h="228237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접근성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작은 골목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151938"/>
                  </a:ext>
                </a:extLst>
              </a:tr>
              <a:tr h="2282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자전거 도로 혹은 대로변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266"/>
                  </a:ext>
                </a:extLst>
              </a:tr>
              <a:tr h="22823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자전거 도로와 대로변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285563"/>
                  </a:ext>
                </a:extLst>
              </a:tr>
              <a:tr h="228237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장애인 편의시설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무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41913"/>
                  </a:ext>
                </a:extLst>
              </a:tr>
              <a:tr h="228237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40298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C54F3B-164E-4C7A-BC83-434CABDF7F8A}"/>
              </a:ext>
            </a:extLst>
          </p:cNvPr>
          <p:cNvSpPr txBox="1"/>
          <p:nvPr/>
        </p:nvSpPr>
        <p:spPr>
          <a:xfrm>
            <a:off x="408963" y="1285849"/>
            <a:ext cx="2937487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세부 입지 선정을 위한 점수 산출 기준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81CEA281-9E9A-4CA4-8B30-BEE1AAFE0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20</a:t>
            </a:fld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90567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입지 선정 결과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RESULTS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54F3B-164E-4C7A-BC83-434CABDF7F8A}"/>
              </a:ext>
            </a:extLst>
          </p:cNvPr>
          <p:cNvSpPr txBox="1"/>
          <p:nvPr/>
        </p:nvSpPr>
        <p:spPr>
          <a:xfrm>
            <a:off x="408963" y="1285849"/>
            <a:ext cx="2937487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1-1.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목동 내 세부 입지 선정을 위한 점수 산출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E14E6-5616-42A9-9AE1-44B18751B213}"/>
              </a:ext>
            </a:extLst>
          </p:cNvPr>
          <p:cNvSpPr txBox="1"/>
          <p:nvPr/>
        </p:nvSpPr>
        <p:spPr>
          <a:xfrm>
            <a:off x="6374547" y="4801272"/>
            <a:ext cx="21966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* 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총 세부 입지 장소로 고려한 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23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곳 중 상위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10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곳 표시하였음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.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126D96F-A89B-4EB1-AC8C-9231F9AB6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496853"/>
              </p:ext>
            </p:extLst>
          </p:nvPr>
        </p:nvGraphicFramePr>
        <p:xfrm>
          <a:off x="677658" y="1784350"/>
          <a:ext cx="7788684" cy="2968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553">
                  <a:extLst>
                    <a:ext uri="{9D8B030D-6E8A-4147-A177-3AD203B41FA5}">
                      <a16:colId xmlns:a16="http://schemas.microsoft.com/office/drawing/2014/main" val="2829630708"/>
                    </a:ext>
                  </a:extLst>
                </a:gridCol>
                <a:gridCol w="2081139">
                  <a:extLst>
                    <a:ext uri="{9D8B030D-6E8A-4147-A177-3AD203B41FA5}">
                      <a16:colId xmlns:a16="http://schemas.microsoft.com/office/drawing/2014/main" val="1211757788"/>
                    </a:ext>
                  </a:extLst>
                </a:gridCol>
                <a:gridCol w="1295941">
                  <a:extLst>
                    <a:ext uri="{9D8B030D-6E8A-4147-A177-3AD203B41FA5}">
                      <a16:colId xmlns:a16="http://schemas.microsoft.com/office/drawing/2014/main" val="1025628044"/>
                    </a:ext>
                  </a:extLst>
                </a:gridCol>
                <a:gridCol w="1102096">
                  <a:extLst>
                    <a:ext uri="{9D8B030D-6E8A-4147-A177-3AD203B41FA5}">
                      <a16:colId xmlns:a16="http://schemas.microsoft.com/office/drawing/2014/main" val="2987699066"/>
                    </a:ext>
                  </a:extLst>
                </a:gridCol>
                <a:gridCol w="667557">
                  <a:extLst>
                    <a:ext uri="{9D8B030D-6E8A-4147-A177-3AD203B41FA5}">
                      <a16:colId xmlns:a16="http://schemas.microsoft.com/office/drawing/2014/main" val="1926348443"/>
                    </a:ext>
                  </a:extLst>
                </a:gridCol>
                <a:gridCol w="935387">
                  <a:extLst>
                    <a:ext uri="{9D8B030D-6E8A-4147-A177-3AD203B41FA5}">
                      <a16:colId xmlns:a16="http://schemas.microsoft.com/office/drawing/2014/main" val="4193337998"/>
                    </a:ext>
                  </a:extLst>
                </a:gridCol>
                <a:gridCol w="776011">
                  <a:extLst>
                    <a:ext uri="{9D8B030D-6E8A-4147-A177-3AD203B41FA5}">
                      <a16:colId xmlns:a16="http://schemas.microsoft.com/office/drawing/2014/main" val="2706342269"/>
                    </a:ext>
                  </a:extLst>
                </a:gridCol>
              </a:tblGrid>
              <a:tr h="2699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장소명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충전소와의 거리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설치 적합 장소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접근성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장애인 편의시설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37953"/>
                  </a:ext>
                </a:extLst>
              </a:tr>
              <a:tr h="269908">
                <a:tc rowSpan="3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800" b="0" i="0" u="none" strike="noStrike" dirty="0">
                        <a:solidFill>
                          <a:srgbClr val="434C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목동역</a:t>
                      </a:r>
                      <a:endParaRPr lang="ko-KR" altLang="en-US" sz="800" b="0" i="0" u="none" strike="noStrike" dirty="0">
                        <a:solidFill>
                          <a:srgbClr val="434C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11341"/>
                  </a:ext>
                </a:extLst>
              </a:tr>
              <a:tr h="269908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신목동역</a:t>
                      </a:r>
                      <a:endParaRPr lang="ko-KR" altLang="en-US" sz="800" b="0" i="0" u="none" strike="noStrike" dirty="0">
                        <a:solidFill>
                          <a:srgbClr val="434C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30768"/>
                  </a:ext>
                </a:extLst>
              </a:tr>
              <a:tr h="269908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오목교역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635690"/>
                  </a:ext>
                </a:extLst>
              </a:tr>
              <a:tr h="2699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서울특별시립장애인생산품판매시설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320162"/>
                  </a:ext>
                </a:extLst>
              </a:tr>
              <a:tr h="269908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홈플러스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목동점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043766"/>
                  </a:ext>
                </a:extLst>
              </a:tr>
              <a:tr h="269908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이마트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목동점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164132"/>
                  </a:ext>
                </a:extLst>
              </a:tr>
              <a:tr h="269908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목동 행복한 백화점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656254"/>
                  </a:ext>
                </a:extLst>
              </a:tr>
              <a:tr h="269908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현대백화점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목동점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009336"/>
                  </a:ext>
                </a:extLst>
              </a:tr>
              <a:tr h="269908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사단법인 </a:t>
                      </a: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장애와사회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복지관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815153"/>
                  </a:ext>
                </a:extLst>
              </a:tr>
              <a:tr h="269908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좋은세상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이웃사람들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복지관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465469"/>
                  </a:ext>
                </a:extLst>
              </a:tr>
            </a:tbl>
          </a:graphicData>
        </a:graphic>
      </p:graphicFrame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F1CA771F-3D60-4CED-B778-EEC4E2FE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21</a:t>
            </a:fld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2848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그림 16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B79E4B49-0C98-4C36-8FA2-9FF93BAD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12" y="1745312"/>
            <a:ext cx="6893636" cy="3136422"/>
          </a:xfrm>
          <a:prstGeom prst="rect">
            <a:avLst/>
          </a:prstGeom>
        </p:spPr>
      </p:pic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29F49726-846D-4BB2-B1DB-A419ACE0778A}"/>
              </a:ext>
            </a:extLst>
          </p:cNvPr>
          <p:cNvGrpSpPr/>
          <p:nvPr/>
        </p:nvGrpSpPr>
        <p:grpSpPr>
          <a:xfrm>
            <a:off x="3523983" y="2254219"/>
            <a:ext cx="1722673" cy="2441292"/>
            <a:chOff x="3519749" y="2254219"/>
            <a:chExt cx="1722673" cy="2441292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072665F4-1F7F-4300-9A45-E151DFAF427E}"/>
                </a:ext>
              </a:extLst>
            </p:cNvPr>
            <p:cNvSpPr/>
            <p:nvPr/>
          </p:nvSpPr>
          <p:spPr>
            <a:xfrm>
              <a:off x="3519749" y="3041987"/>
              <a:ext cx="1213604" cy="960997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7934D5C2-9D8A-4A7D-B866-82345C91667D}"/>
                </a:ext>
              </a:extLst>
            </p:cNvPr>
            <p:cNvSpPr/>
            <p:nvPr/>
          </p:nvSpPr>
          <p:spPr>
            <a:xfrm>
              <a:off x="4544504" y="2690865"/>
              <a:ext cx="536861" cy="17734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59AD4D9D-311D-4434-9D06-B001BA101DEE}"/>
                </a:ext>
              </a:extLst>
            </p:cNvPr>
            <p:cNvSpPr/>
            <p:nvPr/>
          </p:nvSpPr>
          <p:spPr>
            <a:xfrm>
              <a:off x="4548332" y="2517643"/>
              <a:ext cx="172489" cy="175106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B30D65F9-51E5-4C47-9F78-28F43D4FB43C}"/>
                </a:ext>
              </a:extLst>
            </p:cNvPr>
            <p:cNvSpPr/>
            <p:nvPr/>
          </p:nvSpPr>
          <p:spPr>
            <a:xfrm>
              <a:off x="4454376" y="2868858"/>
              <a:ext cx="529314" cy="17561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AF318809-6707-438F-93C1-AE058CC6E660}"/>
                </a:ext>
              </a:extLst>
            </p:cNvPr>
            <p:cNvSpPr/>
            <p:nvPr/>
          </p:nvSpPr>
          <p:spPr>
            <a:xfrm>
              <a:off x="4116253" y="2691757"/>
              <a:ext cx="263866" cy="35245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6DDD8519-A5DF-413C-9506-60F74C464362}"/>
                </a:ext>
              </a:extLst>
            </p:cNvPr>
            <p:cNvSpPr/>
            <p:nvPr/>
          </p:nvSpPr>
          <p:spPr>
            <a:xfrm>
              <a:off x="4370274" y="2866876"/>
              <a:ext cx="86512" cy="17511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EAAE9321-DA44-4AD1-8205-58E9F746F97E}"/>
                </a:ext>
              </a:extLst>
            </p:cNvPr>
            <p:cNvSpPr/>
            <p:nvPr/>
          </p:nvSpPr>
          <p:spPr>
            <a:xfrm>
              <a:off x="4458726" y="2690419"/>
              <a:ext cx="86512" cy="17511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DF865FFA-BB65-4BC5-A47E-1B81C4EA3530}"/>
                </a:ext>
              </a:extLst>
            </p:cNvPr>
            <p:cNvSpPr/>
            <p:nvPr/>
          </p:nvSpPr>
          <p:spPr>
            <a:xfrm>
              <a:off x="4027203" y="2525997"/>
              <a:ext cx="96784" cy="51866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07C8AAC6-6F35-4AAA-A976-3B8958A84FA2}"/>
                </a:ext>
              </a:extLst>
            </p:cNvPr>
            <p:cNvSpPr/>
            <p:nvPr/>
          </p:nvSpPr>
          <p:spPr>
            <a:xfrm>
              <a:off x="3942753" y="2786190"/>
              <a:ext cx="86512" cy="25896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B71C532D-5BD9-46C5-A7AA-2343769575D8}"/>
                </a:ext>
              </a:extLst>
            </p:cNvPr>
            <p:cNvSpPr/>
            <p:nvPr/>
          </p:nvSpPr>
          <p:spPr>
            <a:xfrm>
              <a:off x="4201207" y="2431164"/>
              <a:ext cx="86512" cy="26110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BFAABFED-4F47-4B99-85F5-249D605B068E}"/>
                </a:ext>
              </a:extLst>
            </p:cNvPr>
            <p:cNvSpPr/>
            <p:nvPr/>
          </p:nvSpPr>
          <p:spPr>
            <a:xfrm>
              <a:off x="4289968" y="2342502"/>
              <a:ext cx="86512" cy="353553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E7B6FB14-C8E4-4325-A6EC-B76D9259A87B}"/>
                </a:ext>
              </a:extLst>
            </p:cNvPr>
            <p:cNvSpPr/>
            <p:nvPr/>
          </p:nvSpPr>
          <p:spPr>
            <a:xfrm>
              <a:off x="4374809" y="2516991"/>
              <a:ext cx="86512" cy="35355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FFE1BE58-647B-47E9-8EBC-FE936A45D6AA}"/>
                </a:ext>
              </a:extLst>
            </p:cNvPr>
            <p:cNvSpPr/>
            <p:nvPr/>
          </p:nvSpPr>
          <p:spPr>
            <a:xfrm>
              <a:off x="4459772" y="2346149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802461C4-1005-42AA-A77A-A3AAC3CC3B78}"/>
                </a:ext>
              </a:extLst>
            </p:cNvPr>
            <p:cNvSpPr/>
            <p:nvPr/>
          </p:nvSpPr>
          <p:spPr>
            <a:xfrm>
              <a:off x="4718150" y="2433967"/>
              <a:ext cx="259841" cy="25624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F21A699-03CC-473A-841C-3736BB5B3503}"/>
                </a:ext>
              </a:extLst>
            </p:cNvPr>
            <p:cNvSpPr/>
            <p:nvPr/>
          </p:nvSpPr>
          <p:spPr>
            <a:xfrm>
              <a:off x="4805952" y="2345246"/>
              <a:ext cx="86512" cy="9503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6648683A-DE5D-4FD0-9099-DC6285BFA7C7}"/>
                </a:ext>
              </a:extLst>
            </p:cNvPr>
            <p:cNvSpPr/>
            <p:nvPr/>
          </p:nvSpPr>
          <p:spPr>
            <a:xfrm>
              <a:off x="4718150" y="2255597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EE3BCDA-968F-4FC7-85A4-1BD145C40979}"/>
                </a:ext>
              </a:extLst>
            </p:cNvPr>
            <p:cNvSpPr/>
            <p:nvPr/>
          </p:nvSpPr>
          <p:spPr>
            <a:xfrm>
              <a:off x="4631134" y="2254219"/>
              <a:ext cx="86512" cy="26277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077CFF3-40C4-4054-857C-B4748072B07A}"/>
                </a:ext>
              </a:extLst>
            </p:cNvPr>
            <p:cNvSpPr/>
            <p:nvPr/>
          </p:nvSpPr>
          <p:spPr>
            <a:xfrm>
              <a:off x="4548462" y="2344697"/>
              <a:ext cx="86512" cy="17294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6B336552-E4ED-4B6C-B85B-20F57C7D019A}"/>
                </a:ext>
              </a:extLst>
            </p:cNvPr>
            <p:cNvSpPr/>
            <p:nvPr/>
          </p:nvSpPr>
          <p:spPr>
            <a:xfrm>
              <a:off x="5069780" y="2690419"/>
              <a:ext cx="86512" cy="60355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31B8CB08-8954-4FC8-A6DA-216B6FA0962A}"/>
                </a:ext>
              </a:extLst>
            </p:cNvPr>
            <p:cNvSpPr/>
            <p:nvPr/>
          </p:nvSpPr>
          <p:spPr>
            <a:xfrm>
              <a:off x="4374117" y="2345241"/>
              <a:ext cx="86512" cy="176673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6C9C156E-8421-4F84-9E56-D19C72118DA1}"/>
                </a:ext>
              </a:extLst>
            </p:cNvPr>
            <p:cNvSpPr/>
            <p:nvPr/>
          </p:nvSpPr>
          <p:spPr>
            <a:xfrm>
              <a:off x="4984873" y="2866697"/>
              <a:ext cx="86512" cy="112431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9C2D5BF6-5E8C-459D-BA9B-22B90815455D}"/>
                </a:ext>
              </a:extLst>
            </p:cNvPr>
            <p:cNvSpPr/>
            <p:nvPr/>
          </p:nvSpPr>
          <p:spPr>
            <a:xfrm>
              <a:off x="4817713" y="3044672"/>
              <a:ext cx="86512" cy="112431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E59C36F8-8B76-428B-8776-D24244DA82C8}"/>
                </a:ext>
              </a:extLst>
            </p:cNvPr>
            <p:cNvSpPr/>
            <p:nvPr/>
          </p:nvSpPr>
          <p:spPr>
            <a:xfrm>
              <a:off x="4898510" y="3044671"/>
              <a:ext cx="86512" cy="112431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37C65FB4-9A9D-489D-9701-8140069184E7}"/>
                </a:ext>
              </a:extLst>
            </p:cNvPr>
            <p:cNvSpPr/>
            <p:nvPr/>
          </p:nvSpPr>
          <p:spPr>
            <a:xfrm>
              <a:off x="3871940" y="4002985"/>
              <a:ext cx="773719" cy="52118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55BFDCA5-91C5-4335-891B-C5943AF37A8B}"/>
                </a:ext>
              </a:extLst>
            </p:cNvPr>
            <p:cNvSpPr/>
            <p:nvPr/>
          </p:nvSpPr>
          <p:spPr>
            <a:xfrm>
              <a:off x="4645252" y="4002985"/>
              <a:ext cx="86512" cy="3433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1695CD1-BB26-48FA-BED5-F0FF6BD6C38D}"/>
                </a:ext>
              </a:extLst>
            </p:cNvPr>
            <p:cNvSpPr/>
            <p:nvPr/>
          </p:nvSpPr>
          <p:spPr>
            <a:xfrm>
              <a:off x="3956685" y="4519039"/>
              <a:ext cx="691920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2F86E183-E9E3-4114-96CB-C3CBD43250F1}"/>
                </a:ext>
              </a:extLst>
            </p:cNvPr>
            <p:cNvSpPr/>
            <p:nvPr/>
          </p:nvSpPr>
          <p:spPr>
            <a:xfrm>
              <a:off x="4300480" y="4607956"/>
              <a:ext cx="349624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82BC467F-58B4-45E7-8F5F-35CF4BAE5605}"/>
                </a:ext>
              </a:extLst>
            </p:cNvPr>
            <p:cNvSpPr/>
            <p:nvPr/>
          </p:nvSpPr>
          <p:spPr>
            <a:xfrm>
              <a:off x="3780662" y="4000419"/>
              <a:ext cx="86959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3D9F12BE-8916-4863-B30E-F975B48E6F1D}"/>
                </a:ext>
              </a:extLst>
            </p:cNvPr>
            <p:cNvSpPr/>
            <p:nvPr/>
          </p:nvSpPr>
          <p:spPr>
            <a:xfrm>
              <a:off x="4460572" y="2516628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C75B3D0D-1A1D-42D2-B2FD-047D0D2ED5DB}"/>
                </a:ext>
              </a:extLst>
            </p:cNvPr>
            <p:cNvSpPr/>
            <p:nvPr/>
          </p:nvSpPr>
          <p:spPr>
            <a:xfrm>
              <a:off x="4731585" y="3044671"/>
              <a:ext cx="86512" cy="1124319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630FC14A-0034-4F10-87FD-5B013A1C676B}"/>
                </a:ext>
              </a:extLst>
            </p:cNvPr>
            <p:cNvSpPr/>
            <p:nvPr/>
          </p:nvSpPr>
          <p:spPr>
            <a:xfrm>
              <a:off x="4731201" y="4168563"/>
              <a:ext cx="86512" cy="172584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436B0185-8715-466D-A56C-24061988400C}"/>
                </a:ext>
              </a:extLst>
            </p:cNvPr>
            <p:cNvSpPr/>
            <p:nvPr/>
          </p:nvSpPr>
          <p:spPr>
            <a:xfrm>
              <a:off x="4979689" y="2516992"/>
              <a:ext cx="85289" cy="17196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DA1C0D7B-8DA2-4F04-9D2A-37127861DE4D}"/>
                </a:ext>
              </a:extLst>
            </p:cNvPr>
            <p:cNvSpPr/>
            <p:nvPr/>
          </p:nvSpPr>
          <p:spPr>
            <a:xfrm>
              <a:off x="4901686" y="4168988"/>
              <a:ext cx="86512" cy="8651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02B7956B-1ADE-4DF8-92FE-7A32016227BF}"/>
                </a:ext>
              </a:extLst>
            </p:cNvPr>
            <p:cNvSpPr/>
            <p:nvPr/>
          </p:nvSpPr>
          <p:spPr>
            <a:xfrm>
              <a:off x="4110533" y="2521260"/>
              <a:ext cx="96784" cy="17440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7506D49C-3211-4CD4-9A7E-594A6845108D}"/>
                </a:ext>
              </a:extLst>
            </p:cNvPr>
            <p:cNvSpPr/>
            <p:nvPr/>
          </p:nvSpPr>
          <p:spPr>
            <a:xfrm>
              <a:off x="3858393" y="2876408"/>
              <a:ext cx="86512" cy="16626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F6FD39D3-59FC-4592-AC58-81BC731981A8}"/>
                </a:ext>
              </a:extLst>
            </p:cNvPr>
            <p:cNvSpPr/>
            <p:nvPr/>
          </p:nvSpPr>
          <p:spPr>
            <a:xfrm>
              <a:off x="3520311" y="2958854"/>
              <a:ext cx="339803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1761D67F-FDC2-4183-AD8B-1E987D4F6676}"/>
                </a:ext>
              </a:extLst>
            </p:cNvPr>
            <p:cNvSpPr/>
            <p:nvPr/>
          </p:nvSpPr>
          <p:spPr>
            <a:xfrm>
              <a:off x="5155910" y="2946813"/>
              <a:ext cx="86512" cy="9503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입지 선정 결과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RESULTS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5C1F9-BBDA-4E39-AC82-A7EBC4EEF424}"/>
              </a:ext>
            </a:extLst>
          </p:cNvPr>
          <p:cNvSpPr txBox="1"/>
          <p:nvPr/>
        </p:nvSpPr>
        <p:spPr>
          <a:xfrm>
            <a:off x="408963" y="1285849"/>
            <a:ext cx="2937487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1-2.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목동 내 세부 입지 선정 결과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목동역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F35089-6D78-4A9C-BD22-CE947CD7A007}"/>
              </a:ext>
            </a:extLst>
          </p:cNvPr>
          <p:cNvGrpSpPr/>
          <p:nvPr/>
        </p:nvGrpSpPr>
        <p:grpSpPr>
          <a:xfrm>
            <a:off x="3200772" y="3998851"/>
            <a:ext cx="683972" cy="683972"/>
            <a:chOff x="263949" y="3662360"/>
            <a:chExt cx="683972" cy="68397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4A47385-7ED3-4F82-87A6-E880BDF07473}"/>
                </a:ext>
              </a:extLst>
            </p:cNvPr>
            <p:cNvSpPr/>
            <p:nvPr/>
          </p:nvSpPr>
          <p:spPr>
            <a:xfrm>
              <a:off x="263949" y="3662360"/>
              <a:ext cx="683972" cy="683972"/>
            </a:xfrm>
            <a:prstGeom prst="ellipse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C8D2B7E-7040-4C92-9E5B-FBCDB79E7692}"/>
                </a:ext>
              </a:extLst>
            </p:cNvPr>
            <p:cNvSpPr/>
            <p:nvPr/>
          </p:nvSpPr>
          <p:spPr>
            <a:xfrm flipV="1">
              <a:off x="582842" y="3991013"/>
              <a:ext cx="46186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0EE232F-ACA5-41CE-BE24-D2909336E182}"/>
              </a:ext>
            </a:extLst>
          </p:cNvPr>
          <p:cNvGrpSpPr/>
          <p:nvPr/>
        </p:nvGrpSpPr>
        <p:grpSpPr>
          <a:xfrm>
            <a:off x="6829234" y="1819329"/>
            <a:ext cx="1057488" cy="635787"/>
            <a:chOff x="6781457" y="1825247"/>
            <a:chExt cx="1057488" cy="63578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E8DA05C-891F-4C36-85DD-B3BD3AA9AB08}"/>
                </a:ext>
              </a:extLst>
            </p:cNvPr>
            <p:cNvGrpSpPr/>
            <p:nvPr/>
          </p:nvGrpSpPr>
          <p:grpSpPr>
            <a:xfrm>
              <a:off x="6781457" y="1825247"/>
              <a:ext cx="1057488" cy="635787"/>
              <a:chOff x="5405438" y="117355"/>
              <a:chExt cx="1547811" cy="930582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98CE4F9-2720-40D4-BCFC-9B10F8A6DB3F}"/>
                  </a:ext>
                </a:extLst>
              </p:cNvPr>
              <p:cNvSpPr/>
              <p:nvPr/>
            </p:nvSpPr>
            <p:spPr>
              <a:xfrm>
                <a:off x="5405438" y="161925"/>
                <a:ext cx="1547811" cy="88601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14F261-B762-4BEF-A5CE-3D27547DC3D2}"/>
                  </a:ext>
                </a:extLst>
              </p:cNvPr>
              <p:cNvSpPr txBox="1"/>
              <p:nvPr/>
            </p:nvSpPr>
            <p:spPr>
              <a:xfrm>
                <a:off x="5524986" y="117355"/>
                <a:ext cx="1344808" cy="90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기존 충전소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산출 제외 지역</a:t>
                </a:r>
                <a:b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</a:b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최종 소외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52240E1B-862F-49F7-8DC2-D0FF263B2F10}"/>
                  </a:ext>
                </a:extLst>
              </p:cNvPr>
              <p:cNvSpPr/>
              <p:nvPr/>
            </p:nvSpPr>
            <p:spPr>
              <a:xfrm>
                <a:off x="5539942" y="286524"/>
                <a:ext cx="231848" cy="11295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9D30C5-FAFE-4424-874A-DB99825754A1}"/>
                </a:ext>
              </a:extLst>
            </p:cNvPr>
            <p:cNvSpPr/>
            <p:nvPr/>
          </p:nvSpPr>
          <p:spPr>
            <a:xfrm>
              <a:off x="6873350" y="2304145"/>
              <a:ext cx="158402" cy="77170"/>
            </a:xfrm>
            <a:prstGeom prst="rect">
              <a:avLst/>
            </a:prstGeom>
            <a:solidFill>
              <a:srgbClr val="26FEC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4D96B01-B3DF-4D17-8CB2-0ADDC665F96D}"/>
                </a:ext>
              </a:extLst>
            </p:cNvPr>
            <p:cNvSpPr/>
            <p:nvPr/>
          </p:nvSpPr>
          <p:spPr>
            <a:xfrm>
              <a:off x="6873350" y="2124052"/>
              <a:ext cx="158402" cy="77170"/>
            </a:xfrm>
            <a:prstGeom prst="rect">
              <a:avLst/>
            </a:prstGeom>
            <a:gradFill>
              <a:gsLst>
                <a:gs pos="100000">
                  <a:srgbClr val="434CFF"/>
                </a:gs>
                <a:gs pos="0">
                  <a:srgbClr val="434CFF"/>
                </a:gs>
              </a:gsLst>
              <a:lin ang="2700000" scaled="1"/>
            </a:gra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A925E0-C7BF-46F9-B9D7-8D5457D2C31D}"/>
              </a:ext>
            </a:extLst>
          </p:cNvPr>
          <p:cNvSpPr txBox="1"/>
          <p:nvPr/>
        </p:nvSpPr>
        <p:spPr>
          <a:xfrm>
            <a:off x="5410286" y="4852295"/>
            <a:ext cx="3180083" cy="2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비율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= 1 – (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이용권역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공업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 /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전체 동 면적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64D3462-41A1-4D85-A2D3-B1EBFD16409E}"/>
              </a:ext>
            </a:extLst>
          </p:cNvPr>
          <p:cNvGrpSpPr/>
          <p:nvPr/>
        </p:nvGrpSpPr>
        <p:grpSpPr>
          <a:xfrm>
            <a:off x="1490448" y="3354616"/>
            <a:ext cx="2044384" cy="1001012"/>
            <a:chOff x="1301347" y="3130938"/>
            <a:chExt cx="2044384" cy="1001012"/>
          </a:xfrm>
        </p:grpSpPr>
        <p:cxnSp>
          <p:nvCxnSpPr>
            <p:cNvPr id="230" name="연결선: 꺾임 229">
              <a:extLst>
                <a:ext uri="{FF2B5EF4-FFF2-40B4-BE49-F238E27FC236}">
                  <a16:creationId xmlns:a16="http://schemas.microsoft.com/office/drawing/2014/main" id="{94B8FAF3-5DBB-428B-8FCB-53DA6592E2D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524732" y="3310951"/>
              <a:ext cx="496931" cy="1145067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B38F4A-DEA8-4B05-8101-FEB17973A585}"/>
                </a:ext>
              </a:extLst>
            </p:cNvPr>
            <p:cNvSpPr/>
            <p:nvPr/>
          </p:nvSpPr>
          <p:spPr>
            <a:xfrm>
              <a:off x="1301347" y="3130938"/>
              <a:ext cx="1798633" cy="504082"/>
            </a:xfrm>
            <a:prstGeom prst="rect">
              <a:avLst/>
            </a:prstGeom>
            <a:solidFill>
              <a:srgbClr val="C000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u="sng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목동역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내 전동보장구 충전소 설치 시 </a:t>
              </a:r>
              <a:b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소외지역 비율은 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71.6% (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3.9% 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826A32B3-2FF4-4FFA-8FE0-F133897A6CFA}"/>
              </a:ext>
            </a:extLst>
          </p:cNvPr>
          <p:cNvGrpSpPr/>
          <p:nvPr/>
        </p:nvGrpSpPr>
        <p:grpSpPr>
          <a:xfrm>
            <a:off x="3429848" y="1900952"/>
            <a:ext cx="2350978" cy="2846732"/>
            <a:chOff x="3424617" y="1896901"/>
            <a:chExt cx="2334688" cy="2855833"/>
          </a:xfrm>
        </p:grpSpPr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319F7A5E-C758-4246-8144-2B8D7515C722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50374" r="42184" b="32617"/>
            <a:stretch/>
          </p:blipFill>
          <p:spPr>
            <a:xfrm>
              <a:off x="3943158" y="2322885"/>
              <a:ext cx="700480" cy="1305996"/>
            </a:xfrm>
            <a:prstGeom prst="rect">
              <a:avLst/>
            </a:prstGeom>
          </p:spPr>
        </p:pic>
        <p:grpSp>
          <p:nvGrpSpPr>
            <p:cNvPr id="266" name="그룹 265">
              <a:extLst>
                <a:ext uri="{FF2B5EF4-FFF2-40B4-BE49-F238E27FC236}">
                  <a16:creationId xmlns:a16="http://schemas.microsoft.com/office/drawing/2014/main" id="{819B3A9A-176C-4775-9F67-DC0DF1E958B3}"/>
                </a:ext>
              </a:extLst>
            </p:cNvPr>
            <p:cNvGrpSpPr/>
            <p:nvPr/>
          </p:nvGrpSpPr>
          <p:grpSpPr>
            <a:xfrm>
              <a:off x="3448404" y="2171608"/>
              <a:ext cx="2310901" cy="2581126"/>
              <a:chOff x="3260337" y="2178111"/>
              <a:chExt cx="2106610" cy="2330521"/>
            </a:xfrm>
          </p:grpSpPr>
          <p:pic>
            <p:nvPicPr>
              <p:cNvPr id="269" name="그림 268">
                <a:extLst>
                  <a:ext uri="{FF2B5EF4-FFF2-40B4-BE49-F238E27FC236}">
                    <a16:creationId xmlns:a16="http://schemas.microsoft.com/office/drawing/2014/main" id="{899F9775-E154-4C15-BB3C-776C36B72A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050" t="33323" r="42184" b="32617"/>
              <a:stretch/>
            </p:blipFill>
            <p:spPr>
              <a:xfrm>
                <a:off x="3260337" y="2178111"/>
                <a:ext cx="2106610" cy="2330521"/>
              </a:xfrm>
              <a:prstGeom prst="rect">
                <a:avLst/>
              </a:prstGeom>
            </p:spPr>
          </p:pic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9BCE8233-B1AF-4F19-BFC8-231B872FF1D8}"/>
                  </a:ext>
                </a:extLst>
              </p:cNvPr>
              <p:cNvSpPr/>
              <p:nvPr/>
            </p:nvSpPr>
            <p:spPr>
              <a:xfrm>
                <a:off x="4572000" y="39131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A5F181D8-C960-40B9-AE7D-7D585C8170B7}"/>
                  </a:ext>
                </a:extLst>
              </p:cNvPr>
              <p:cNvSpPr/>
              <p:nvPr/>
            </p:nvSpPr>
            <p:spPr>
              <a:xfrm>
                <a:off x="4646797" y="39131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376AF6A2-4A75-4DD2-A2FA-7F3D57D517E4}"/>
                  </a:ext>
                </a:extLst>
              </p:cNvPr>
              <p:cNvSpPr/>
              <p:nvPr/>
            </p:nvSpPr>
            <p:spPr>
              <a:xfrm>
                <a:off x="4572000" y="39893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B767F343-86F6-4672-ACA6-582E2766A07A}"/>
                  </a:ext>
                </a:extLst>
              </p:cNvPr>
              <p:cNvSpPr/>
              <p:nvPr/>
            </p:nvSpPr>
            <p:spPr>
              <a:xfrm>
                <a:off x="4654023" y="3989391"/>
                <a:ext cx="74536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8FA4618E-E920-40CA-8B5F-0A327E8C451F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43455" r="42184" b="32617"/>
            <a:stretch/>
          </p:blipFill>
          <p:spPr>
            <a:xfrm>
              <a:off x="3424617" y="1896901"/>
              <a:ext cx="700480" cy="1802277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A4DC71A1-8A90-4FD7-8A92-3359C77E7498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50374" r="42184" b="32617"/>
            <a:stretch/>
          </p:blipFill>
          <p:spPr>
            <a:xfrm>
              <a:off x="3598593" y="2153814"/>
              <a:ext cx="700480" cy="1305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44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9BC8527D-496A-4CF4-8CDA-796F4B28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12" y="1745312"/>
            <a:ext cx="6893636" cy="3136422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211D0DBA-B701-4870-80C4-FB6C75568FE5}"/>
              </a:ext>
            </a:extLst>
          </p:cNvPr>
          <p:cNvGrpSpPr/>
          <p:nvPr/>
        </p:nvGrpSpPr>
        <p:grpSpPr>
          <a:xfrm>
            <a:off x="3523983" y="2254219"/>
            <a:ext cx="1722673" cy="2441292"/>
            <a:chOff x="3519749" y="2254219"/>
            <a:chExt cx="1722673" cy="244129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B3263B7-1B3D-44F9-8804-B60BEAC3C778}"/>
                </a:ext>
              </a:extLst>
            </p:cNvPr>
            <p:cNvSpPr/>
            <p:nvPr/>
          </p:nvSpPr>
          <p:spPr>
            <a:xfrm>
              <a:off x="3519749" y="3041987"/>
              <a:ext cx="1213604" cy="1222276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9B23C01-C9AB-45C0-89EE-492C3E2A7445}"/>
                </a:ext>
              </a:extLst>
            </p:cNvPr>
            <p:cNvSpPr/>
            <p:nvPr/>
          </p:nvSpPr>
          <p:spPr>
            <a:xfrm>
              <a:off x="4544505" y="2690865"/>
              <a:ext cx="92747" cy="17734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4BF4581-3D2E-46C8-B9F5-159D63D917C7}"/>
                </a:ext>
              </a:extLst>
            </p:cNvPr>
            <p:cNvSpPr/>
            <p:nvPr/>
          </p:nvSpPr>
          <p:spPr>
            <a:xfrm>
              <a:off x="4545157" y="2521914"/>
              <a:ext cx="89760" cy="17083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0B0D27A-FCB4-476B-A264-58A8848D887F}"/>
                </a:ext>
              </a:extLst>
            </p:cNvPr>
            <p:cNvSpPr/>
            <p:nvPr/>
          </p:nvSpPr>
          <p:spPr>
            <a:xfrm>
              <a:off x="4454376" y="2868858"/>
              <a:ext cx="357771" cy="17561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9AFE8D1-C9EC-4B27-B680-07019A587C2A}"/>
                </a:ext>
              </a:extLst>
            </p:cNvPr>
            <p:cNvSpPr/>
            <p:nvPr/>
          </p:nvSpPr>
          <p:spPr>
            <a:xfrm>
              <a:off x="4116253" y="2691757"/>
              <a:ext cx="263866" cy="35245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218BD65-09BB-41D6-9587-18AD4EE1817F}"/>
                </a:ext>
              </a:extLst>
            </p:cNvPr>
            <p:cNvSpPr/>
            <p:nvPr/>
          </p:nvSpPr>
          <p:spPr>
            <a:xfrm>
              <a:off x="4370274" y="2866876"/>
              <a:ext cx="86512" cy="17511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51CD158-B717-4032-AE65-6F600E2ED14D}"/>
                </a:ext>
              </a:extLst>
            </p:cNvPr>
            <p:cNvSpPr/>
            <p:nvPr/>
          </p:nvSpPr>
          <p:spPr>
            <a:xfrm>
              <a:off x="4458726" y="2694652"/>
              <a:ext cx="86512" cy="17511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95DDB18-AC44-40E6-812A-49F3D94FBEA6}"/>
                </a:ext>
              </a:extLst>
            </p:cNvPr>
            <p:cNvSpPr/>
            <p:nvPr/>
          </p:nvSpPr>
          <p:spPr>
            <a:xfrm>
              <a:off x="4027203" y="2525997"/>
              <a:ext cx="96784" cy="51866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6D881F3-00B9-4058-A4DB-203D90FA038D}"/>
                </a:ext>
              </a:extLst>
            </p:cNvPr>
            <p:cNvSpPr/>
            <p:nvPr/>
          </p:nvSpPr>
          <p:spPr>
            <a:xfrm>
              <a:off x="3942753" y="2786190"/>
              <a:ext cx="86512" cy="25896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1771E12-7AAF-419C-98AD-739F4C440971}"/>
                </a:ext>
              </a:extLst>
            </p:cNvPr>
            <p:cNvSpPr/>
            <p:nvPr/>
          </p:nvSpPr>
          <p:spPr>
            <a:xfrm>
              <a:off x="4201207" y="2431164"/>
              <a:ext cx="86512" cy="26110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2FD3A01-9E05-4EC3-A328-60D1DE4F622A}"/>
                </a:ext>
              </a:extLst>
            </p:cNvPr>
            <p:cNvSpPr/>
            <p:nvPr/>
          </p:nvSpPr>
          <p:spPr>
            <a:xfrm>
              <a:off x="4289968" y="2342502"/>
              <a:ext cx="86512" cy="353553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4038314-E7D2-49E2-9B40-69B838D7621C}"/>
                </a:ext>
              </a:extLst>
            </p:cNvPr>
            <p:cNvSpPr/>
            <p:nvPr/>
          </p:nvSpPr>
          <p:spPr>
            <a:xfrm>
              <a:off x="4374809" y="2516991"/>
              <a:ext cx="86512" cy="35355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75D5193-B953-4B53-B6AD-8204E87BC08F}"/>
                </a:ext>
              </a:extLst>
            </p:cNvPr>
            <p:cNvSpPr/>
            <p:nvPr/>
          </p:nvSpPr>
          <p:spPr>
            <a:xfrm>
              <a:off x="4459772" y="2346149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10A8F36-41BA-4D28-9FF2-2F0F8F7A5CE1}"/>
                </a:ext>
              </a:extLst>
            </p:cNvPr>
            <p:cNvSpPr/>
            <p:nvPr/>
          </p:nvSpPr>
          <p:spPr>
            <a:xfrm>
              <a:off x="4718150" y="2255597"/>
              <a:ext cx="86512" cy="8690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F1DED96-EFED-4C60-9AE2-E223F09B3439}"/>
                </a:ext>
              </a:extLst>
            </p:cNvPr>
            <p:cNvSpPr/>
            <p:nvPr/>
          </p:nvSpPr>
          <p:spPr>
            <a:xfrm>
              <a:off x="4631134" y="2254219"/>
              <a:ext cx="86512" cy="176673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7249D6D-70A1-4560-91EF-D8A51554F137}"/>
                </a:ext>
              </a:extLst>
            </p:cNvPr>
            <p:cNvSpPr/>
            <p:nvPr/>
          </p:nvSpPr>
          <p:spPr>
            <a:xfrm>
              <a:off x="4548462" y="2344697"/>
              <a:ext cx="86512" cy="17294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B75CB185-64CF-4CCD-AA8A-BFAB8668269A}"/>
                </a:ext>
              </a:extLst>
            </p:cNvPr>
            <p:cNvSpPr/>
            <p:nvPr/>
          </p:nvSpPr>
          <p:spPr>
            <a:xfrm>
              <a:off x="5069780" y="2946813"/>
              <a:ext cx="86512" cy="34716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ED82237-5D43-4553-9D84-7A7A12A5AE15}"/>
                </a:ext>
              </a:extLst>
            </p:cNvPr>
            <p:cNvSpPr/>
            <p:nvPr/>
          </p:nvSpPr>
          <p:spPr>
            <a:xfrm>
              <a:off x="4374117" y="2345241"/>
              <a:ext cx="86512" cy="176673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827B8076-5677-45C9-A013-506A598BB187}"/>
                </a:ext>
              </a:extLst>
            </p:cNvPr>
            <p:cNvSpPr/>
            <p:nvPr/>
          </p:nvSpPr>
          <p:spPr>
            <a:xfrm>
              <a:off x="4984873" y="2946813"/>
              <a:ext cx="86512" cy="104420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2D3B7F1-82AD-40DC-A487-097D6BC49ECA}"/>
                </a:ext>
              </a:extLst>
            </p:cNvPr>
            <p:cNvSpPr/>
            <p:nvPr/>
          </p:nvSpPr>
          <p:spPr>
            <a:xfrm>
              <a:off x="4817713" y="3044672"/>
              <a:ext cx="86512" cy="112431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FA02EA35-C44E-45C3-9D82-54A23559E11B}"/>
                </a:ext>
              </a:extLst>
            </p:cNvPr>
            <p:cNvSpPr/>
            <p:nvPr/>
          </p:nvSpPr>
          <p:spPr>
            <a:xfrm>
              <a:off x="4898510" y="3044671"/>
              <a:ext cx="86512" cy="112431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774936D-A677-4C7E-BA48-264E33746187}"/>
                </a:ext>
              </a:extLst>
            </p:cNvPr>
            <p:cNvSpPr/>
            <p:nvPr/>
          </p:nvSpPr>
          <p:spPr>
            <a:xfrm>
              <a:off x="3603730" y="4258777"/>
              <a:ext cx="1041930" cy="26539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C37A698D-06D9-4F09-BF28-56F3EFB53413}"/>
                </a:ext>
              </a:extLst>
            </p:cNvPr>
            <p:cNvSpPr/>
            <p:nvPr/>
          </p:nvSpPr>
          <p:spPr>
            <a:xfrm>
              <a:off x="4646840" y="4258777"/>
              <a:ext cx="86512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EEF5EA9-9CAD-4551-ACF1-04F69E38B999}"/>
                </a:ext>
              </a:extLst>
            </p:cNvPr>
            <p:cNvSpPr/>
            <p:nvPr/>
          </p:nvSpPr>
          <p:spPr>
            <a:xfrm>
              <a:off x="3956685" y="4519039"/>
              <a:ext cx="691920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99896A6C-6E28-455D-BE93-9F5074029786}"/>
                </a:ext>
              </a:extLst>
            </p:cNvPr>
            <p:cNvSpPr/>
            <p:nvPr/>
          </p:nvSpPr>
          <p:spPr>
            <a:xfrm>
              <a:off x="4300480" y="4607956"/>
              <a:ext cx="349624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5E0387E-25B8-4FBB-A843-A3C4D11C29D0}"/>
                </a:ext>
              </a:extLst>
            </p:cNvPr>
            <p:cNvSpPr/>
            <p:nvPr/>
          </p:nvSpPr>
          <p:spPr>
            <a:xfrm>
              <a:off x="3606510" y="4526571"/>
              <a:ext cx="173470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A1F82E4-E8FE-4431-B54D-186FF874B7C3}"/>
                </a:ext>
              </a:extLst>
            </p:cNvPr>
            <p:cNvSpPr/>
            <p:nvPr/>
          </p:nvSpPr>
          <p:spPr>
            <a:xfrm>
              <a:off x="3523111" y="4262770"/>
              <a:ext cx="86959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E785E55-82F1-4394-81EC-8091455DBFEE}"/>
                </a:ext>
              </a:extLst>
            </p:cNvPr>
            <p:cNvSpPr/>
            <p:nvPr/>
          </p:nvSpPr>
          <p:spPr>
            <a:xfrm>
              <a:off x="4460572" y="2516628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138C44FC-6F5E-48EC-A0FA-4F896C69AC49}"/>
                </a:ext>
              </a:extLst>
            </p:cNvPr>
            <p:cNvSpPr/>
            <p:nvPr/>
          </p:nvSpPr>
          <p:spPr>
            <a:xfrm>
              <a:off x="4731585" y="3044671"/>
              <a:ext cx="86512" cy="1124319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144A6C8-0B22-4F9F-972F-1BAEFCE4CA59}"/>
                </a:ext>
              </a:extLst>
            </p:cNvPr>
            <p:cNvSpPr/>
            <p:nvPr/>
          </p:nvSpPr>
          <p:spPr>
            <a:xfrm>
              <a:off x="4731201" y="4171464"/>
              <a:ext cx="86512" cy="174867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2581BD87-0069-4DB6-81A2-FB270A0FE9DA}"/>
                </a:ext>
              </a:extLst>
            </p:cNvPr>
            <p:cNvSpPr/>
            <p:nvPr/>
          </p:nvSpPr>
          <p:spPr>
            <a:xfrm>
              <a:off x="4898510" y="4168988"/>
              <a:ext cx="86512" cy="8651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E7E045A-F882-48AE-BB9C-B31F5ABED63C}"/>
                </a:ext>
              </a:extLst>
            </p:cNvPr>
            <p:cNvSpPr/>
            <p:nvPr/>
          </p:nvSpPr>
          <p:spPr>
            <a:xfrm>
              <a:off x="4110533" y="2521260"/>
              <a:ext cx="96784" cy="17440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0C5C1E3C-E8A5-43F5-955E-24AC116A3DA0}"/>
                </a:ext>
              </a:extLst>
            </p:cNvPr>
            <p:cNvSpPr/>
            <p:nvPr/>
          </p:nvSpPr>
          <p:spPr>
            <a:xfrm>
              <a:off x="3858393" y="2876408"/>
              <a:ext cx="86512" cy="16626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DED965B2-7690-4F8C-9E94-9E18910F7F8B}"/>
                </a:ext>
              </a:extLst>
            </p:cNvPr>
            <p:cNvSpPr/>
            <p:nvPr/>
          </p:nvSpPr>
          <p:spPr>
            <a:xfrm>
              <a:off x="3520311" y="2958854"/>
              <a:ext cx="339803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5FE7C43-BC99-42A9-BB31-F78FBE7B139C}"/>
                </a:ext>
              </a:extLst>
            </p:cNvPr>
            <p:cNvSpPr/>
            <p:nvPr/>
          </p:nvSpPr>
          <p:spPr>
            <a:xfrm>
              <a:off x="5155910" y="2946813"/>
              <a:ext cx="86512" cy="9503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입지 선정 결과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RESULTS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5C1F9-BBDA-4E39-AC82-A7EBC4EEF424}"/>
              </a:ext>
            </a:extLst>
          </p:cNvPr>
          <p:cNvSpPr txBox="1"/>
          <p:nvPr/>
        </p:nvSpPr>
        <p:spPr>
          <a:xfrm>
            <a:off x="408963" y="1285849"/>
            <a:ext cx="2937487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1-2.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목동 내 세부 입지 선정 결과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신목동역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61" name="슬라이드 번호 개체 틀 3">
            <a:extLst>
              <a:ext uri="{FF2B5EF4-FFF2-40B4-BE49-F238E27FC236}">
                <a16:creationId xmlns:a16="http://schemas.microsoft.com/office/drawing/2014/main" id="{1FCD35D3-4D95-447A-8315-1F29C02F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23</a:t>
            </a:fld>
            <a:endParaRPr lang="ko-KR" altLang="en-US" sz="800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24E3F58-789C-4F03-B819-BAF0A9EA45D1}"/>
              </a:ext>
            </a:extLst>
          </p:cNvPr>
          <p:cNvGrpSpPr/>
          <p:nvPr/>
        </p:nvGrpSpPr>
        <p:grpSpPr>
          <a:xfrm>
            <a:off x="6829234" y="1819329"/>
            <a:ext cx="1057488" cy="635787"/>
            <a:chOff x="6781457" y="1825247"/>
            <a:chExt cx="1057488" cy="63578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BB2FB31-A45A-483A-A277-A2A04D4F2A59}"/>
                </a:ext>
              </a:extLst>
            </p:cNvPr>
            <p:cNvGrpSpPr/>
            <p:nvPr/>
          </p:nvGrpSpPr>
          <p:grpSpPr>
            <a:xfrm>
              <a:off x="6781457" y="1825247"/>
              <a:ext cx="1057488" cy="635787"/>
              <a:chOff x="5405438" y="117355"/>
              <a:chExt cx="1547811" cy="930582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42A4FD19-BDDE-4AA7-A78B-0059672C2CC9}"/>
                  </a:ext>
                </a:extLst>
              </p:cNvPr>
              <p:cNvSpPr/>
              <p:nvPr/>
            </p:nvSpPr>
            <p:spPr>
              <a:xfrm>
                <a:off x="5405438" y="161925"/>
                <a:ext cx="1547811" cy="88601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82BCA67-5098-4954-B01B-2648EE0C438A}"/>
                  </a:ext>
                </a:extLst>
              </p:cNvPr>
              <p:cNvSpPr txBox="1"/>
              <p:nvPr/>
            </p:nvSpPr>
            <p:spPr>
              <a:xfrm>
                <a:off x="5524986" y="117355"/>
                <a:ext cx="1344808" cy="90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기존 충전소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산출 제외 지역</a:t>
                </a:r>
                <a:b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</a:b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최종 소외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33D95C6E-7D56-4F46-8F01-56AEC1387F81}"/>
                  </a:ext>
                </a:extLst>
              </p:cNvPr>
              <p:cNvSpPr/>
              <p:nvPr/>
            </p:nvSpPr>
            <p:spPr>
              <a:xfrm>
                <a:off x="5539942" y="286524"/>
                <a:ext cx="231848" cy="11295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C9D3BB4-E9B5-4975-B5B7-1BF89EFBFD59}"/>
                </a:ext>
              </a:extLst>
            </p:cNvPr>
            <p:cNvSpPr/>
            <p:nvPr/>
          </p:nvSpPr>
          <p:spPr>
            <a:xfrm>
              <a:off x="6873350" y="2304145"/>
              <a:ext cx="158402" cy="77170"/>
            </a:xfrm>
            <a:prstGeom prst="rect">
              <a:avLst/>
            </a:prstGeom>
            <a:solidFill>
              <a:srgbClr val="26FEC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53160A3-E6F1-482B-AED1-FC039F02D43B}"/>
                </a:ext>
              </a:extLst>
            </p:cNvPr>
            <p:cNvSpPr/>
            <p:nvPr/>
          </p:nvSpPr>
          <p:spPr>
            <a:xfrm>
              <a:off x="6873350" y="2124052"/>
              <a:ext cx="158402" cy="77170"/>
            </a:xfrm>
            <a:prstGeom prst="rect">
              <a:avLst/>
            </a:prstGeom>
            <a:gradFill>
              <a:gsLst>
                <a:gs pos="100000">
                  <a:srgbClr val="434CFF"/>
                </a:gs>
                <a:gs pos="0">
                  <a:srgbClr val="434CFF"/>
                </a:gs>
              </a:gsLst>
              <a:lin ang="2700000" scaled="1"/>
            </a:gra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A3B9AB2-A80C-4CAB-93E3-E68255B3D0F4}"/>
              </a:ext>
            </a:extLst>
          </p:cNvPr>
          <p:cNvSpPr txBox="1"/>
          <p:nvPr/>
        </p:nvSpPr>
        <p:spPr>
          <a:xfrm>
            <a:off x="5410286" y="4852295"/>
            <a:ext cx="3180083" cy="2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비율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= 1 – (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이용권역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공업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 /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전체 동 면적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269D06B-9000-4029-80DB-1A3508D2AB79}"/>
              </a:ext>
            </a:extLst>
          </p:cNvPr>
          <p:cNvSpPr/>
          <p:nvPr/>
        </p:nvSpPr>
        <p:spPr>
          <a:xfrm>
            <a:off x="4637563" y="2782475"/>
            <a:ext cx="86512" cy="86905"/>
          </a:xfrm>
          <a:prstGeom prst="rect">
            <a:avLst/>
          </a:prstGeom>
          <a:solidFill>
            <a:srgbClr val="26FEC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B0BCB0DA-F1A6-4CD4-9482-4F13865A3109}"/>
              </a:ext>
            </a:extLst>
          </p:cNvPr>
          <p:cNvSpPr/>
          <p:nvPr/>
        </p:nvSpPr>
        <p:spPr>
          <a:xfrm>
            <a:off x="4810420" y="2955450"/>
            <a:ext cx="173230" cy="88512"/>
          </a:xfrm>
          <a:prstGeom prst="rect">
            <a:avLst/>
          </a:prstGeom>
          <a:solidFill>
            <a:srgbClr val="26FEC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AC94A1-69D5-45CC-813B-74C0363B95C9}"/>
              </a:ext>
            </a:extLst>
          </p:cNvPr>
          <p:cNvGrpSpPr/>
          <p:nvPr/>
        </p:nvGrpSpPr>
        <p:grpSpPr>
          <a:xfrm>
            <a:off x="4640666" y="2255827"/>
            <a:ext cx="683972" cy="683972"/>
            <a:chOff x="263949" y="3662360"/>
            <a:chExt cx="683972" cy="683972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9C7A3877-8398-4C64-84CA-6DB380201AFB}"/>
                </a:ext>
              </a:extLst>
            </p:cNvPr>
            <p:cNvSpPr/>
            <p:nvPr/>
          </p:nvSpPr>
          <p:spPr>
            <a:xfrm>
              <a:off x="263949" y="3662360"/>
              <a:ext cx="683972" cy="683972"/>
            </a:xfrm>
            <a:prstGeom prst="ellipse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431B35-BA48-439F-8636-948D5C2C1C79}"/>
                </a:ext>
              </a:extLst>
            </p:cNvPr>
            <p:cNvSpPr/>
            <p:nvPr/>
          </p:nvSpPr>
          <p:spPr>
            <a:xfrm flipV="1">
              <a:off x="582842" y="3991013"/>
              <a:ext cx="46186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DB0B35-4037-48B1-BBD3-6DA2E3F12FC8}"/>
              </a:ext>
            </a:extLst>
          </p:cNvPr>
          <p:cNvGrpSpPr/>
          <p:nvPr/>
        </p:nvGrpSpPr>
        <p:grpSpPr>
          <a:xfrm>
            <a:off x="4975877" y="2602779"/>
            <a:ext cx="2757517" cy="723885"/>
            <a:chOff x="4660123" y="2571750"/>
            <a:chExt cx="2757517" cy="72388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1BCAD2-C7C3-42B5-AB0A-F0F74B906299}"/>
                </a:ext>
              </a:extLst>
            </p:cNvPr>
            <p:cNvSpPr/>
            <p:nvPr/>
          </p:nvSpPr>
          <p:spPr>
            <a:xfrm>
              <a:off x="5619007" y="2791553"/>
              <a:ext cx="1798633" cy="504082"/>
            </a:xfrm>
            <a:prstGeom prst="rect">
              <a:avLst/>
            </a:prstGeom>
            <a:solidFill>
              <a:srgbClr val="C000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u="sng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신목동역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내 전동보장구 충전소 설치 시 </a:t>
              </a:r>
              <a:b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소외지역 비율은 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70.1% (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5.4% 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C66B8D45-D596-4E28-8085-574E13BF8650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rot="10800000">
              <a:off x="4660123" y="2571750"/>
              <a:ext cx="958884" cy="471844"/>
            </a:xfrm>
            <a:prstGeom prst="bentConnector3">
              <a:avLst>
                <a:gd name="adj1" fmla="val 30795"/>
              </a:avLst>
            </a:prstGeom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EEAA072-7E3F-42A5-A803-FCED42D00C3C}"/>
              </a:ext>
            </a:extLst>
          </p:cNvPr>
          <p:cNvGrpSpPr/>
          <p:nvPr/>
        </p:nvGrpSpPr>
        <p:grpSpPr>
          <a:xfrm>
            <a:off x="3429848" y="1900952"/>
            <a:ext cx="2350978" cy="2846732"/>
            <a:chOff x="3424617" y="1896901"/>
            <a:chExt cx="2334688" cy="2855833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B6014AD4-92F3-4D56-928D-3BC8EFF724F2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50374" r="42184" b="32617"/>
            <a:stretch/>
          </p:blipFill>
          <p:spPr>
            <a:xfrm>
              <a:off x="3943158" y="2322885"/>
              <a:ext cx="700480" cy="1305996"/>
            </a:xfrm>
            <a:prstGeom prst="rect">
              <a:avLst/>
            </a:prstGeom>
          </p:spPr>
        </p:pic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667EBC73-EB6D-42A2-A927-75AAE0B90268}"/>
                </a:ext>
              </a:extLst>
            </p:cNvPr>
            <p:cNvGrpSpPr/>
            <p:nvPr/>
          </p:nvGrpSpPr>
          <p:grpSpPr>
            <a:xfrm>
              <a:off x="3448404" y="2171608"/>
              <a:ext cx="2310901" cy="2581126"/>
              <a:chOff x="3260337" y="2178111"/>
              <a:chExt cx="2106610" cy="2330521"/>
            </a:xfrm>
          </p:grpSpPr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84DB6804-C089-4AD3-8DCA-9A51B9F7FA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050" t="33323" r="42184" b="32617"/>
              <a:stretch/>
            </p:blipFill>
            <p:spPr>
              <a:xfrm>
                <a:off x="3260337" y="2178111"/>
                <a:ext cx="2106610" cy="2330521"/>
              </a:xfrm>
              <a:prstGeom prst="rect">
                <a:avLst/>
              </a:prstGeom>
            </p:spPr>
          </p:pic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1773F855-79A4-474D-8AE8-8C175FE3A7F3}"/>
                  </a:ext>
                </a:extLst>
              </p:cNvPr>
              <p:cNvSpPr/>
              <p:nvPr/>
            </p:nvSpPr>
            <p:spPr>
              <a:xfrm>
                <a:off x="4572000" y="39131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A16FEAEB-CD9A-471C-86C3-70515C3F7289}"/>
                  </a:ext>
                </a:extLst>
              </p:cNvPr>
              <p:cNvSpPr/>
              <p:nvPr/>
            </p:nvSpPr>
            <p:spPr>
              <a:xfrm>
                <a:off x="4646797" y="39131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F653B81F-8F9A-4836-A3F5-4259244BEF83}"/>
                  </a:ext>
                </a:extLst>
              </p:cNvPr>
              <p:cNvSpPr/>
              <p:nvPr/>
            </p:nvSpPr>
            <p:spPr>
              <a:xfrm>
                <a:off x="4572000" y="39893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08BF1ABA-7CDD-4C6D-8905-D359ACB8D0AC}"/>
                  </a:ext>
                </a:extLst>
              </p:cNvPr>
              <p:cNvSpPr/>
              <p:nvPr/>
            </p:nvSpPr>
            <p:spPr>
              <a:xfrm>
                <a:off x="4654023" y="3989391"/>
                <a:ext cx="74536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89B70027-8C7A-4EA6-9682-B1075E9D3955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43455" r="42184" b="32617"/>
            <a:stretch/>
          </p:blipFill>
          <p:spPr>
            <a:xfrm>
              <a:off x="3424617" y="1896901"/>
              <a:ext cx="700480" cy="1802277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8108455A-D453-473A-8B94-3AD7A614BC36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50374" r="42184" b="32617"/>
            <a:stretch/>
          </p:blipFill>
          <p:spPr>
            <a:xfrm>
              <a:off x="3598593" y="2153814"/>
              <a:ext cx="700480" cy="1305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343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57572C32-FF14-4ECD-A9F9-54608CD6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12" y="1745312"/>
            <a:ext cx="6893636" cy="3136422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C05D5017-BA6A-4C02-A59A-2C66C06553D7}"/>
              </a:ext>
            </a:extLst>
          </p:cNvPr>
          <p:cNvGrpSpPr/>
          <p:nvPr/>
        </p:nvGrpSpPr>
        <p:grpSpPr>
          <a:xfrm>
            <a:off x="3523983" y="2254219"/>
            <a:ext cx="1722673" cy="2359907"/>
            <a:chOff x="3519749" y="2254219"/>
            <a:chExt cx="1722673" cy="2359907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0388E063-B314-4EDB-8960-A6A4AB3818C8}"/>
                </a:ext>
              </a:extLst>
            </p:cNvPr>
            <p:cNvSpPr/>
            <p:nvPr/>
          </p:nvSpPr>
          <p:spPr>
            <a:xfrm>
              <a:off x="3519749" y="3041987"/>
              <a:ext cx="1213604" cy="1129421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F15CAD9-8A1E-4763-93D1-58CC039DBEC0}"/>
                </a:ext>
              </a:extLst>
            </p:cNvPr>
            <p:cNvSpPr/>
            <p:nvPr/>
          </p:nvSpPr>
          <p:spPr>
            <a:xfrm>
              <a:off x="4544504" y="2690865"/>
              <a:ext cx="536861" cy="17734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23AFC98-91AD-44BA-A5AD-E36CDFD8E5DC}"/>
                </a:ext>
              </a:extLst>
            </p:cNvPr>
            <p:cNvSpPr/>
            <p:nvPr/>
          </p:nvSpPr>
          <p:spPr>
            <a:xfrm>
              <a:off x="4545156" y="2517899"/>
              <a:ext cx="178878" cy="174850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A6DB6BF-D617-45C1-B16F-CA20CE689906}"/>
                </a:ext>
              </a:extLst>
            </p:cNvPr>
            <p:cNvSpPr/>
            <p:nvPr/>
          </p:nvSpPr>
          <p:spPr>
            <a:xfrm>
              <a:off x="4454376" y="2868858"/>
              <a:ext cx="529314" cy="17561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1F6F90B-A08E-4C48-AFBB-6BFFDFDE6EFF}"/>
                </a:ext>
              </a:extLst>
            </p:cNvPr>
            <p:cNvSpPr/>
            <p:nvPr/>
          </p:nvSpPr>
          <p:spPr>
            <a:xfrm>
              <a:off x="4116253" y="2691757"/>
              <a:ext cx="263866" cy="35245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E5EC207-E736-40AE-8636-A1F956E6626D}"/>
                </a:ext>
              </a:extLst>
            </p:cNvPr>
            <p:cNvSpPr/>
            <p:nvPr/>
          </p:nvSpPr>
          <p:spPr>
            <a:xfrm>
              <a:off x="4370274" y="2866876"/>
              <a:ext cx="86512" cy="17511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A08FC36-BA49-4006-84EC-289707570EE8}"/>
                </a:ext>
              </a:extLst>
            </p:cNvPr>
            <p:cNvSpPr/>
            <p:nvPr/>
          </p:nvSpPr>
          <p:spPr>
            <a:xfrm>
              <a:off x="4458726" y="2690419"/>
              <a:ext cx="86512" cy="175110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6104D75-5837-46A9-AF11-FCAEECD7DB6A}"/>
                </a:ext>
              </a:extLst>
            </p:cNvPr>
            <p:cNvSpPr/>
            <p:nvPr/>
          </p:nvSpPr>
          <p:spPr>
            <a:xfrm>
              <a:off x="4027203" y="2525997"/>
              <a:ext cx="96784" cy="51866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6E70DF5-6CFD-4640-AE55-8319E1898561}"/>
                </a:ext>
              </a:extLst>
            </p:cNvPr>
            <p:cNvSpPr/>
            <p:nvPr/>
          </p:nvSpPr>
          <p:spPr>
            <a:xfrm>
              <a:off x="3942753" y="2786190"/>
              <a:ext cx="86512" cy="25896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1C32B79-D129-4140-B78E-E47B0C39198E}"/>
                </a:ext>
              </a:extLst>
            </p:cNvPr>
            <p:cNvSpPr/>
            <p:nvPr/>
          </p:nvSpPr>
          <p:spPr>
            <a:xfrm>
              <a:off x="4201207" y="2431164"/>
              <a:ext cx="86512" cy="26110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7775A07-7A18-4A28-9222-62DB049F0ACC}"/>
                </a:ext>
              </a:extLst>
            </p:cNvPr>
            <p:cNvSpPr/>
            <p:nvPr/>
          </p:nvSpPr>
          <p:spPr>
            <a:xfrm>
              <a:off x="4289968" y="2342502"/>
              <a:ext cx="86512" cy="353553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1A62BBE-D1FF-4DA9-8566-BC16FCA405C3}"/>
                </a:ext>
              </a:extLst>
            </p:cNvPr>
            <p:cNvSpPr/>
            <p:nvPr/>
          </p:nvSpPr>
          <p:spPr>
            <a:xfrm>
              <a:off x="4374809" y="2516991"/>
              <a:ext cx="86512" cy="35355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3CEBC9D9-610C-4790-933A-D4DAE5669B63}"/>
                </a:ext>
              </a:extLst>
            </p:cNvPr>
            <p:cNvSpPr/>
            <p:nvPr/>
          </p:nvSpPr>
          <p:spPr>
            <a:xfrm>
              <a:off x="4459772" y="2346149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AF44E85A-E4BE-4956-91C6-CAE3F70A79A3}"/>
                </a:ext>
              </a:extLst>
            </p:cNvPr>
            <p:cNvSpPr/>
            <p:nvPr/>
          </p:nvSpPr>
          <p:spPr>
            <a:xfrm>
              <a:off x="4724834" y="2433967"/>
              <a:ext cx="253157" cy="25624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9FF763F-BD07-4A92-A497-D8000182CA2F}"/>
                </a:ext>
              </a:extLst>
            </p:cNvPr>
            <p:cNvSpPr/>
            <p:nvPr/>
          </p:nvSpPr>
          <p:spPr>
            <a:xfrm>
              <a:off x="4805952" y="2345246"/>
              <a:ext cx="86512" cy="9503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C1E7AE5-2530-4028-A95F-E856789F7CAF}"/>
                </a:ext>
              </a:extLst>
            </p:cNvPr>
            <p:cNvSpPr/>
            <p:nvPr/>
          </p:nvSpPr>
          <p:spPr>
            <a:xfrm>
              <a:off x="4718150" y="2255597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6AD6DB76-DCAF-4914-A019-2BEB0077F1A4}"/>
                </a:ext>
              </a:extLst>
            </p:cNvPr>
            <p:cNvSpPr/>
            <p:nvPr/>
          </p:nvSpPr>
          <p:spPr>
            <a:xfrm>
              <a:off x="4631133" y="2254219"/>
              <a:ext cx="91673" cy="26277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238C4FA5-2FBA-454F-A4FA-192FA012D06E}"/>
                </a:ext>
              </a:extLst>
            </p:cNvPr>
            <p:cNvSpPr/>
            <p:nvPr/>
          </p:nvSpPr>
          <p:spPr>
            <a:xfrm>
              <a:off x="4548462" y="2344697"/>
              <a:ext cx="86512" cy="17294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CB42C47-36E0-4DE7-9117-24F9321262A1}"/>
                </a:ext>
              </a:extLst>
            </p:cNvPr>
            <p:cNvSpPr/>
            <p:nvPr/>
          </p:nvSpPr>
          <p:spPr>
            <a:xfrm>
              <a:off x="5069780" y="2690419"/>
              <a:ext cx="86512" cy="60355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39F6B53C-AF03-433C-9C0F-3ECC85CAC7A7}"/>
                </a:ext>
              </a:extLst>
            </p:cNvPr>
            <p:cNvSpPr/>
            <p:nvPr/>
          </p:nvSpPr>
          <p:spPr>
            <a:xfrm>
              <a:off x="4374117" y="2345241"/>
              <a:ext cx="86512" cy="176673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2C7E97C-E287-408B-A111-B4DEDEA2CB8C}"/>
                </a:ext>
              </a:extLst>
            </p:cNvPr>
            <p:cNvSpPr/>
            <p:nvPr/>
          </p:nvSpPr>
          <p:spPr>
            <a:xfrm>
              <a:off x="4984873" y="2866697"/>
              <a:ext cx="86512" cy="112431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E9EA3C56-D1AA-48BC-8D3C-A93DD5617794}"/>
                </a:ext>
              </a:extLst>
            </p:cNvPr>
            <p:cNvSpPr/>
            <p:nvPr/>
          </p:nvSpPr>
          <p:spPr>
            <a:xfrm>
              <a:off x="4817713" y="3044672"/>
              <a:ext cx="86512" cy="112431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3E4E49B-C1FF-40D3-9367-54D926819DC7}"/>
                </a:ext>
              </a:extLst>
            </p:cNvPr>
            <p:cNvSpPr/>
            <p:nvPr/>
          </p:nvSpPr>
          <p:spPr>
            <a:xfrm>
              <a:off x="4898510" y="3044671"/>
              <a:ext cx="86512" cy="112431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89DAE92-1A21-4BF5-AFE0-34D4BD5C201D}"/>
                </a:ext>
              </a:extLst>
            </p:cNvPr>
            <p:cNvSpPr/>
            <p:nvPr/>
          </p:nvSpPr>
          <p:spPr>
            <a:xfrm>
              <a:off x="3603730" y="4168988"/>
              <a:ext cx="436458" cy="35518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CF5AC4F-BBD7-4E3D-BBBB-BE03C207D26A}"/>
                </a:ext>
              </a:extLst>
            </p:cNvPr>
            <p:cNvSpPr/>
            <p:nvPr/>
          </p:nvSpPr>
          <p:spPr>
            <a:xfrm>
              <a:off x="3956685" y="4519039"/>
              <a:ext cx="83503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9F6283B-09CA-4BFA-960C-BEF54C22B5CD}"/>
                </a:ext>
              </a:extLst>
            </p:cNvPr>
            <p:cNvSpPr/>
            <p:nvPr/>
          </p:nvSpPr>
          <p:spPr>
            <a:xfrm>
              <a:off x="3606510" y="4526571"/>
              <a:ext cx="173470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C392C621-D048-4F48-A73B-7345AC101E30}"/>
                </a:ext>
              </a:extLst>
            </p:cNvPr>
            <p:cNvSpPr/>
            <p:nvPr/>
          </p:nvSpPr>
          <p:spPr>
            <a:xfrm>
              <a:off x="3523111" y="4166586"/>
              <a:ext cx="86959" cy="183739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12687ED-5343-4C1B-9C13-E6CA0C5D603A}"/>
                </a:ext>
              </a:extLst>
            </p:cNvPr>
            <p:cNvSpPr/>
            <p:nvPr/>
          </p:nvSpPr>
          <p:spPr>
            <a:xfrm>
              <a:off x="4460572" y="2516628"/>
              <a:ext cx="86512" cy="17984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6D2027BB-8BAB-4B08-BD64-1E6D8007479B}"/>
                </a:ext>
              </a:extLst>
            </p:cNvPr>
            <p:cNvSpPr/>
            <p:nvPr/>
          </p:nvSpPr>
          <p:spPr>
            <a:xfrm>
              <a:off x="4731585" y="3044671"/>
              <a:ext cx="86512" cy="1124319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2AA9340-945E-46EC-BB48-3D7AC29E7319}"/>
                </a:ext>
              </a:extLst>
            </p:cNvPr>
            <p:cNvSpPr/>
            <p:nvPr/>
          </p:nvSpPr>
          <p:spPr>
            <a:xfrm>
              <a:off x="4731201" y="4171465"/>
              <a:ext cx="86512" cy="17307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A7F1A9D-5998-4E26-BFF6-A2D26E1EB6E7}"/>
                </a:ext>
              </a:extLst>
            </p:cNvPr>
            <p:cNvSpPr/>
            <p:nvPr/>
          </p:nvSpPr>
          <p:spPr>
            <a:xfrm>
              <a:off x="4979689" y="2516992"/>
              <a:ext cx="85289" cy="17196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524409FE-59D6-437A-8F7D-22EC498CDAB4}"/>
                </a:ext>
              </a:extLst>
            </p:cNvPr>
            <p:cNvSpPr/>
            <p:nvPr/>
          </p:nvSpPr>
          <p:spPr>
            <a:xfrm>
              <a:off x="4898510" y="4168988"/>
              <a:ext cx="86512" cy="86512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6EB59CC2-770A-4324-9966-203F67D42ED4}"/>
                </a:ext>
              </a:extLst>
            </p:cNvPr>
            <p:cNvSpPr/>
            <p:nvPr/>
          </p:nvSpPr>
          <p:spPr>
            <a:xfrm>
              <a:off x="4110533" y="2521260"/>
              <a:ext cx="96784" cy="17440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6D4813F-1BA5-4B4B-8BFA-1A5A25E2D1DD}"/>
                </a:ext>
              </a:extLst>
            </p:cNvPr>
            <p:cNvSpPr/>
            <p:nvPr/>
          </p:nvSpPr>
          <p:spPr>
            <a:xfrm>
              <a:off x="3858393" y="2876408"/>
              <a:ext cx="86512" cy="16626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7C7C0DE6-DA2D-45B7-9CAA-A7255632D2B5}"/>
                </a:ext>
              </a:extLst>
            </p:cNvPr>
            <p:cNvSpPr/>
            <p:nvPr/>
          </p:nvSpPr>
          <p:spPr>
            <a:xfrm>
              <a:off x="3520311" y="2958854"/>
              <a:ext cx="339803" cy="8755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7539B9FD-928D-49D5-B68C-E11DB972052F}"/>
                </a:ext>
              </a:extLst>
            </p:cNvPr>
            <p:cNvSpPr/>
            <p:nvPr/>
          </p:nvSpPr>
          <p:spPr>
            <a:xfrm>
              <a:off x="5155910" y="2946813"/>
              <a:ext cx="86512" cy="9503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입지 선정 결과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RESULTS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5C1F9-BBDA-4E39-AC82-A7EBC4EEF424}"/>
              </a:ext>
            </a:extLst>
          </p:cNvPr>
          <p:cNvSpPr txBox="1"/>
          <p:nvPr/>
        </p:nvSpPr>
        <p:spPr>
          <a:xfrm>
            <a:off x="408963" y="1285849"/>
            <a:ext cx="2937487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1-2.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목동 내 세부 입지 선정 결과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</a:t>
            </a:r>
            <a:r>
              <a:rPr lang="ko-KR" altLang="en-US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오목교역 </a:t>
            </a:r>
            <a:r>
              <a:rPr lang="en-US" altLang="ko-KR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</a:t>
            </a:r>
            <a:r>
              <a:rPr lang="ko-KR" altLang="en-US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채택</a:t>
            </a:r>
            <a:r>
              <a:rPr lang="en-US" altLang="ko-KR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 </a:t>
            </a:r>
            <a:r>
              <a:rPr lang="ko-KR" altLang="en-US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  <a:r>
              <a:rPr lang="en-US" altLang="ko-KR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</a:p>
        </p:txBody>
      </p:sp>
      <p:sp>
        <p:nvSpPr>
          <p:cNvPr id="62" name="슬라이드 번호 개체 틀 3">
            <a:extLst>
              <a:ext uri="{FF2B5EF4-FFF2-40B4-BE49-F238E27FC236}">
                <a16:creationId xmlns:a16="http://schemas.microsoft.com/office/drawing/2014/main" id="{F36697AD-2338-4154-A65D-DC9C6CA6D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24</a:t>
            </a:fld>
            <a:endParaRPr lang="ko-KR" altLang="en-US" sz="800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08E7446-C640-4FA5-9D66-56C3C62C96B5}"/>
              </a:ext>
            </a:extLst>
          </p:cNvPr>
          <p:cNvGrpSpPr/>
          <p:nvPr/>
        </p:nvGrpSpPr>
        <p:grpSpPr>
          <a:xfrm>
            <a:off x="6829234" y="1819329"/>
            <a:ext cx="1057488" cy="635787"/>
            <a:chOff x="6781457" y="1825247"/>
            <a:chExt cx="1057488" cy="635787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003D012-2C10-4592-A955-DFFED5B07093}"/>
                </a:ext>
              </a:extLst>
            </p:cNvPr>
            <p:cNvGrpSpPr/>
            <p:nvPr/>
          </p:nvGrpSpPr>
          <p:grpSpPr>
            <a:xfrm>
              <a:off x="6781457" y="1825247"/>
              <a:ext cx="1057488" cy="635787"/>
              <a:chOff x="5405438" y="117355"/>
              <a:chExt cx="1547811" cy="930582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9D755032-9092-4048-80E5-7B971DF4EA0C}"/>
                  </a:ext>
                </a:extLst>
              </p:cNvPr>
              <p:cNvSpPr/>
              <p:nvPr/>
            </p:nvSpPr>
            <p:spPr>
              <a:xfrm>
                <a:off x="5405438" y="161925"/>
                <a:ext cx="1547811" cy="88601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B437334-16E9-419C-8F87-D4CEFACE65AC}"/>
                  </a:ext>
                </a:extLst>
              </p:cNvPr>
              <p:cNvSpPr txBox="1"/>
              <p:nvPr/>
            </p:nvSpPr>
            <p:spPr>
              <a:xfrm>
                <a:off x="5524986" y="117355"/>
                <a:ext cx="1344808" cy="90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기존 충전소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산출 제외 지역</a:t>
                </a:r>
                <a:b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</a:b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최종 소외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A4E88C0-9976-4F0F-BB7F-D2A8901AD9AB}"/>
                  </a:ext>
                </a:extLst>
              </p:cNvPr>
              <p:cNvSpPr/>
              <p:nvPr/>
            </p:nvSpPr>
            <p:spPr>
              <a:xfrm>
                <a:off x="5539942" y="286524"/>
                <a:ext cx="231848" cy="11295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1242F24-672B-4871-A42E-E80C517AEE07}"/>
                </a:ext>
              </a:extLst>
            </p:cNvPr>
            <p:cNvSpPr/>
            <p:nvPr/>
          </p:nvSpPr>
          <p:spPr>
            <a:xfrm>
              <a:off x="6873350" y="2304145"/>
              <a:ext cx="158402" cy="77170"/>
            </a:xfrm>
            <a:prstGeom prst="rect">
              <a:avLst/>
            </a:prstGeom>
            <a:solidFill>
              <a:srgbClr val="26FEC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D54DE8C-9E2C-491B-9B38-8E279183E015}"/>
                </a:ext>
              </a:extLst>
            </p:cNvPr>
            <p:cNvSpPr/>
            <p:nvPr/>
          </p:nvSpPr>
          <p:spPr>
            <a:xfrm>
              <a:off x="6873350" y="2124052"/>
              <a:ext cx="158402" cy="77170"/>
            </a:xfrm>
            <a:prstGeom prst="rect">
              <a:avLst/>
            </a:prstGeom>
            <a:gradFill>
              <a:gsLst>
                <a:gs pos="100000">
                  <a:srgbClr val="434CFF"/>
                </a:gs>
                <a:gs pos="0">
                  <a:srgbClr val="434CFF"/>
                </a:gs>
              </a:gsLst>
              <a:lin ang="2700000" scaled="1"/>
            </a:gra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536FB1-CD55-4F24-8E76-BED7DA645BB9}"/>
              </a:ext>
            </a:extLst>
          </p:cNvPr>
          <p:cNvSpPr txBox="1"/>
          <p:nvPr/>
        </p:nvSpPr>
        <p:spPr>
          <a:xfrm>
            <a:off x="5410286" y="4852295"/>
            <a:ext cx="3180083" cy="2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비율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= 1 – (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이용권역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공업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 /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전체 동 면적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0774E2-C361-4671-A8F6-4C5EE04EE4A9}"/>
              </a:ext>
            </a:extLst>
          </p:cNvPr>
          <p:cNvGrpSpPr/>
          <p:nvPr/>
        </p:nvGrpSpPr>
        <p:grpSpPr>
          <a:xfrm>
            <a:off x="1436817" y="3524373"/>
            <a:ext cx="2932849" cy="963477"/>
            <a:chOff x="1240294" y="3304631"/>
            <a:chExt cx="2932849" cy="96347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B4CEBE6-C8B6-43A7-A7CB-C1CE561222BB}"/>
                </a:ext>
              </a:extLst>
            </p:cNvPr>
            <p:cNvSpPr/>
            <p:nvPr/>
          </p:nvSpPr>
          <p:spPr>
            <a:xfrm>
              <a:off x="1240294" y="3304631"/>
              <a:ext cx="1798633" cy="504082"/>
            </a:xfrm>
            <a:prstGeom prst="rect">
              <a:avLst/>
            </a:prstGeom>
            <a:solidFill>
              <a:srgbClr val="C000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오목교역 내 전동보장구 충전소 설치 시 </a:t>
              </a:r>
              <a:b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소외지역 비율은 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68.2% (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7.3% 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D68E7BB6-E1B6-4531-928B-1A4D0744DEDD}"/>
                </a:ext>
              </a:extLst>
            </p:cNvPr>
            <p:cNvCxnSpPr>
              <a:cxnSpLocks/>
              <a:endCxn id="81" idx="2"/>
            </p:cNvCxnSpPr>
            <p:nvPr/>
          </p:nvCxnSpPr>
          <p:spPr>
            <a:xfrm>
              <a:off x="2996109" y="3571097"/>
              <a:ext cx="1177034" cy="697011"/>
            </a:xfrm>
            <a:prstGeom prst="bentConnector3">
              <a:avLst>
                <a:gd name="adj1" fmla="val 18709"/>
              </a:avLst>
            </a:prstGeom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D1328C1-9D83-40D6-A0B2-55A27F5CCFEB}"/>
              </a:ext>
            </a:extLst>
          </p:cNvPr>
          <p:cNvGrpSpPr/>
          <p:nvPr/>
        </p:nvGrpSpPr>
        <p:grpSpPr>
          <a:xfrm>
            <a:off x="4029603" y="4133161"/>
            <a:ext cx="683972" cy="683972"/>
            <a:chOff x="263949" y="3662360"/>
            <a:chExt cx="683972" cy="683972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7C7C1205-DD97-4BA3-AACA-0F07EC738A28}"/>
                </a:ext>
              </a:extLst>
            </p:cNvPr>
            <p:cNvSpPr/>
            <p:nvPr/>
          </p:nvSpPr>
          <p:spPr>
            <a:xfrm>
              <a:off x="263949" y="3662360"/>
              <a:ext cx="683972" cy="683972"/>
            </a:xfrm>
            <a:prstGeom prst="ellipse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535FE0A-CC6B-40E3-A170-0E4AB909BCC8}"/>
                </a:ext>
              </a:extLst>
            </p:cNvPr>
            <p:cNvSpPr/>
            <p:nvPr/>
          </p:nvSpPr>
          <p:spPr>
            <a:xfrm flipV="1">
              <a:off x="582842" y="3991013"/>
              <a:ext cx="46186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F99C77DC-5970-407B-9981-EF168113A0F6}"/>
              </a:ext>
            </a:extLst>
          </p:cNvPr>
          <p:cNvSpPr/>
          <p:nvPr/>
        </p:nvSpPr>
        <p:spPr>
          <a:xfrm>
            <a:off x="4040349" y="4167418"/>
            <a:ext cx="86959" cy="95017"/>
          </a:xfrm>
          <a:prstGeom prst="rect">
            <a:avLst/>
          </a:prstGeom>
          <a:solidFill>
            <a:srgbClr val="26FEC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B3A800F-6149-4F74-89AD-315B06C6277A}"/>
              </a:ext>
            </a:extLst>
          </p:cNvPr>
          <p:cNvSpPr/>
          <p:nvPr/>
        </p:nvSpPr>
        <p:spPr>
          <a:xfrm>
            <a:off x="4642286" y="4164735"/>
            <a:ext cx="86959" cy="95017"/>
          </a:xfrm>
          <a:prstGeom prst="rect">
            <a:avLst/>
          </a:prstGeom>
          <a:solidFill>
            <a:srgbClr val="26FEC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446EE8A5-FC5C-4DF5-816D-ED4B4087EEB6}"/>
              </a:ext>
            </a:extLst>
          </p:cNvPr>
          <p:cNvGrpSpPr/>
          <p:nvPr/>
        </p:nvGrpSpPr>
        <p:grpSpPr>
          <a:xfrm>
            <a:off x="3429848" y="1900952"/>
            <a:ext cx="2350978" cy="2846732"/>
            <a:chOff x="3424617" y="1896901"/>
            <a:chExt cx="2334688" cy="285583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CDFC4D7D-C595-4CF4-9978-C8768EC0F784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50374" r="42184" b="32617"/>
            <a:stretch/>
          </p:blipFill>
          <p:spPr>
            <a:xfrm>
              <a:off x="3943158" y="2322885"/>
              <a:ext cx="700480" cy="1305996"/>
            </a:xfrm>
            <a:prstGeom prst="rect">
              <a:avLst/>
            </a:prstGeom>
          </p:spPr>
        </p:pic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C1664CA0-AFBD-4A14-AA27-3212B106ECFE}"/>
                </a:ext>
              </a:extLst>
            </p:cNvPr>
            <p:cNvGrpSpPr/>
            <p:nvPr/>
          </p:nvGrpSpPr>
          <p:grpSpPr>
            <a:xfrm>
              <a:off x="3448404" y="2171608"/>
              <a:ext cx="2310901" cy="2581126"/>
              <a:chOff x="3260337" y="2178111"/>
              <a:chExt cx="2106610" cy="2330521"/>
            </a:xfrm>
          </p:grpSpPr>
          <p:pic>
            <p:nvPicPr>
              <p:cNvPr id="173" name="그림 172">
                <a:extLst>
                  <a:ext uri="{FF2B5EF4-FFF2-40B4-BE49-F238E27FC236}">
                    <a16:creationId xmlns:a16="http://schemas.microsoft.com/office/drawing/2014/main" id="{B951B942-175B-4536-A990-D436728658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050" t="33323" r="42184" b="32617"/>
              <a:stretch/>
            </p:blipFill>
            <p:spPr>
              <a:xfrm>
                <a:off x="3260337" y="2178111"/>
                <a:ext cx="2106610" cy="2330521"/>
              </a:xfrm>
              <a:prstGeom prst="rect">
                <a:avLst/>
              </a:prstGeom>
            </p:spPr>
          </p:pic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25BB067C-1E26-4348-B144-4BEFDA1C5D66}"/>
                  </a:ext>
                </a:extLst>
              </p:cNvPr>
              <p:cNvSpPr/>
              <p:nvPr/>
            </p:nvSpPr>
            <p:spPr>
              <a:xfrm>
                <a:off x="4572000" y="39131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9C12AA2A-280C-48ED-83C7-83D5A043B0A8}"/>
                  </a:ext>
                </a:extLst>
              </p:cNvPr>
              <p:cNvSpPr/>
              <p:nvPr/>
            </p:nvSpPr>
            <p:spPr>
              <a:xfrm>
                <a:off x="4646797" y="39131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5BCF4C88-D498-4E82-BAF5-97462C5983E5}"/>
                  </a:ext>
                </a:extLst>
              </p:cNvPr>
              <p:cNvSpPr/>
              <p:nvPr/>
            </p:nvSpPr>
            <p:spPr>
              <a:xfrm>
                <a:off x="4572000" y="3989391"/>
                <a:ext cx="82052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B6C4438C-03A9-4CED-85A7-03B3386CD2ED}"/>
                  </a:ext>
                </a:extLst>
              </p:cNvPr>
              <p:cNvSpPr/>
              <p:nvPr/>
            </p:nvSpPr>
            <p:spPr>
              <a:xfrm>
                <a:off x="4654023" y="3989391"/>
                <a:ext cx="74536" cy="762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1" name="그림 170">
              <a:extLst>
                <a:ext uri="{FF2B5EF4-FFF2-40B4-BE49-F238E27FC236}">
                  <a16:creationId xmlns:a16="http://schemas.microsoft.com/office/drawing/2014/main" id="{03F62119-7573-4C74-BCB8-24FAEC3A6370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43455" r="42184" b="32617"/>
            <a:stretch/>
          </p:blipFill>
          <p:spPr>
            <a:xfrm>
              <a:off x="3424617" y="1896901"/>
              <a:ext cx="700480" cy="1802277"/>
            </a:xfrm>
            <a:prstGeom prst="rect">
              <a:avLst/>
            </a:prstGeom>
          </p:spPr>
        </p:pic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F97EFD09-518F-4A4E-AB2D-A5B6991BDC76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51237" t="50374" r="42184" b="32617"/>
            <a:stretch/>
          </p:blipFill>
          <p:spPr>
            <a:xfrm>
              <a:off x="3598593" y="2153814"/>
              <a:ext cx="700480" cy="1305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618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입지 선정 결과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RESULTS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C54F3B-164E-4C7A-BC83-434CABDF7F8A}"/>
              </a:ext>
            </a:extLst>
          </p:cNvPr>
          <p:cNvSpPr txBox="1"/>
          <p:nvPr/>
        </p:nvSpPr>
        <p:spPr>
          <a:xfrm>
            <a:off x="408963" y="1285849"/>
            <a:ext cx="2937487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2-1.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장안동 내 세부 입지 선정을 위한 점수 산출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126D96F-A89B-4EB1-AC8C-9231F9AB6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285690"/>
              </p:ext>
            </p:extLst>
          </p:nvPr>
        </p:nvGraphicFramePr>
        <p:xfrm>
          <a:off x="677658" y="1784350"/>
          <a:ext cx="7788684" cy="809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553">
                  <a:extLst>
                    <a:ext uri="{9D8B030D-6E8A-4147-A177-3AD203B41FA5}">
                      <a16:colId xmlns:a16="http://schemas.microsoft.com/office/drawing/2014/main" val="2829630708"/>
                    </a:ext>
                  </a:extLst>
                </a:gridCol>
                <a:gridCol w="2081139">
                  <a:extLst>
                    <a:ext uri="{9D8B030D-6E8A-4147-A177-3AD203B41FA5}">
                      <a16:colId xmlns:a16="http://schemas.microsoft.com/office/drawing/2014/main" val="1211757788"/>
                    </a:ext>
                  </a:extLst>
                </a:gridCol>
                <a:gridCol w="1295941">
                  <a:extLst>
                    <a:ext uri="{9D8B030D-6E8A-4147-A177-3AD203B41FA5}">
                      <a16:colId xmlns:a16="http://schemas.microsoft.com/office/drawing/2014/main" val="1025628044"/>
                    </a:ext>
                  </a:extLst>
                </a:gridCol>
                <a:gridCol w="1102096">
                  <a:extLst>
                    <a:ext uri="{9D8B030D-6E8A-4147-A177-3AD203B41FA5}">
                      <a16:colId xmlns:a16="http://schemas.microsoft.com/office/drawing/2014/main" val="2987699066"/>
                    </a:ext>
                  </a:extLst>
                </a:gridCol>
                <a:gridCol w="667557">
                  <a:extLst>
                    <a:ext uri="{9D8B030D-6E8A-4147-A177-3AD203B41FA5}">
                      <a16:colId xmlns:a16="http://schemas.microsoft.com/office/drawing/2014/main" val="1926348443"/>
                    </a:ext>
                  </a:extLst>
                </a:gridCol>
                <a:gridCol w="935387">
                  <a:extLst>
                    <a:ext uri="{9D8B030D-6E8A-4147-A177-3AD203B41FA5}">
                      <a16:colId xmlns:a16="http://schemas.microsoft.com/office/drawing/2014/main" val="4193337998"/>
                    </a:ext>
                  </a:extLst>
                </a:gridCol>
                <a:gridCol w="776011">
                  <a:extLst>
                    <a:ext uri="{9D8B030D-6E8A-4147-A177-3AD203B41FA5}">
                      <a16:colId xmlns:a16="http://schemas.microsoft.com/office/drawing/2014/main" val="2706342269"/>
                    </a:ext>
                  </a:extLst>
                </a:gridCol>
              </a:tblGrid>
              <a:tr h="26990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장소명</a:t>
                      </a:r>
                      <a:endParaRPr lang="ko-KR" altLang="en-US" sz="9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충전소와의 거리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설치 적합 장소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접근성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장애인 편의시설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237953"/>
                  </a:ext>
                </a:extLst>
              </a:tr>
              <a:tr h="269908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i="0" u="none" strike="noStrike" dirty="0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800" b="0" i="0" u="none" strike="noStrike" dirty="0">
                        <a:solidFill>
                          <a:srgbClr val="434C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장안</a:t>
                      </a:r>
                      <a:r>
                        <a:rPr lang="en-US" altLang="ko-KR" sz="800" b="0" i="0" u="none" strike="noStrike" dirty="0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 주민센터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11341"/>
                  </a:ext>
                </a:extLst>
              </a:tr>
              <a:tr h="269908"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i="0" u="none" strike="noStrike" dirty="0">
                        <a:solidFill>
                          <a:srgbClr val="434C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i="0" u="none" strike="noStrike" dirty="0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장안</a:t>
                      </a:r>
                      <a:r>
                        <a:rPr lang="en-US" altLang="ko-KR" sz="800" b="0" i="0" u="none" strike="noStrike" dirty="0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434C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 주민센터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dirty="0">
                          <a:solidFill>
                            <a:srgbClr val="434CFF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</a:p>
                  </a:txBody>
                  <a:tcPr marL="16039" marR="16039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30768"/>
                  </a:ext>
                </a:extLst>
              </a:tr>
            </a:tbl>
          </a:graphicData>
        </a:graphic>
      </p:graphicFrame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A6A92EC-B1ED-460C-B470-FD4F06CC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25</a:t>
            </a:fld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7262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506113C-0C54-47D9-A4B9-D56F0E52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62" y="1744112"/>
            <a:ext cx="6875814" cy="3127200"/>
          </a:xfrm>
          <a:prstGeom prst="rect">
            <a:avLst/>
          </a:prstGeom>
        </p:spPr>
      </p:pic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D801288-8FC8-4F95-8266-610DD7023830}"/>
              </a:ext>
            </a:extLst>
          </p:cNvPr>
          <p:cNvCxnSpPr>
            <a:cxnSpLocks/>
          </p:cNvCxnSpPr>
          <p:nvPr/>
        </p:nvCxnSpPr>
        <p:spPr>
          <a:xfrm flipV="1">
            <a:off x="4953000" y="2594732"/>
            <a:ext cx="798123" cy="597444"/>
          </a:xfrm>
          <a:prstGeom prst="bentConnector3">
            <a:avLst/>
          </a:prstGeom>
          <a:ln>
            <a:solidFill>
              <a:srgbClr val="26FE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7119F84-38F0-429F-A16A-FA4F53721009}"/>
              </a:ext>
            </a:extLst>
          </p:cNvPr>
          <p:cNvGrpSpPr/>
          <p:nvPr/>
        </p:nvGrpSpPr>
        <p:grpSpPr>
          <a:xfrm>
            <a:off x="4569345" y="2035308"/>
            <a:ext cx="966973" cy="2598604"/>
            <a:chOff x="4569345" y="2035308"/>
            <a:chExt cx="966973" cy="2598604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E5049F6-AAF0-4F0C-B0E0-52362CFB9F42}"/>
                </a:ext>
              </a:extLst>
            </p:cNvPr>
            <p:cNvSpPr/>
            <p:nvPr/>
          </p:nvSpPr>
          <p:spPr>
            <a:xfrm>
              <a:off x="4674613" y="2144715"/>
              <a:ext cx="651885" cy="977368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030DEBB-C1C6-48B0-98C2-08CF984715CD}"/>
                </a:ext>
              </a:extLst>
            </p:cNvPr>
            <p:cNvSpPr/>
            <p:nvPr/>
          </p:nvSpPr>
          <p:spPr>
            <a:xfrm>
              <a:off x="5321016" y="2144714"/>
              <a:ext cx="105269" cy="161476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F318BB9-CE92-43E7-AB30-148153D6986F}"/>
                </a:ext>
              </a:extLst>
            </p:cNvPr>
            <p:cNvSpPr/>
            <p:nvPr/>
          </p:nvSpPr>
          <p:spPr>
            <a:xfrm>
              <a:off x="4569345" y="2363608"/>
              <a:ext cx="105269" cy="75847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3AE9A14-CE3F-4C26-93F8-68B5F436F9F5}"/>
                </a:ext>
              </a:extLst>
            </p:cNvPr>
            <p:cNvSpPr/>
            <p:nvPr/>
          </p:nvSpPr>
          <p:spPr>
            <a:xfrm>
              <a:off x="5109123" y="3118334"/>
              <a:ext cx="105269" cy="108219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BFDEE8C-16F2-4364-9FCD-65FEA5F4E65C}"/>
                </a:ext>
              </a:extLst>
            </p:cNvPr>
            <p:cNvSpPr/>
            <p:nvPr/>
          </p:nvSpPr>
          <p:spPr>
            <a:xfrm>
              <a:off x="5003854" y="3118336"/>
              <a:ext cx="105269" cy="32548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4B0242B-0C29-42C4-BC5F-8CD98A98BA60}"/>
                </a:ext>
              </a:extLst>
            </p:cNvPr>
            <p:cNvSpPr/>
            <p:nvPr/>
          </p:nvSpPr>
          <p:spPr>
            <a:xfrm>
              <a:off x="4893913" y="4200525"/>
              <a:ext cx="106247" cy="43338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3BE146B-5365-4843-A790-F93CCD20EFEA}"/>
                </a:ext>
              </a:extLst>
            </p:cNvPr>
            <p:cNvSpPr/>
            <p:nvPr/>
          </p:nvSpPr>
          <p:spPr>
            <a:xfrm>
              <a:off x="5217535" y="3118333"/>
              <a:ext cx="105269" cy="87114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3F5C925-465E-46D7-A3C3-3951868A5CE2}"/>
                </a:ext>
              </a:extLst>
            </p:cNvPr>
            <p:cNvSpPr/>
            <p:nvPr/>
          </p:nvSpPr>
          <p:spPr>
            <a:xfrm>
              <a:off x="5426285" y="2898775"/>
              <a:ext cx="110033" cy="64928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5287A4-F5D8-442A-986C-702CB7384AF0}"/>
                </a:ext>
              </a:extLst>
            </p:cNvPr>
            <p:cNvSpPr/>
            <p:nvPr/>
          </p:nvSpPr>
          <p:spPr>
            <a:xfrm>
              <a:off x="4680658" y="2035308"/>
              <a:ext cx="319500" cy="11147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8EA05F5E-D10A-412B-85C8-A10A4BE3C5B8}"/>
                </a:ext>
              </a:extLst>
            </p:cNvPr>
            <p:cNvSpPr/>
            <p:nvPr/>
          </p:nvSpPr>
          <p:spPr>
            <a:xfrm>
              <a:off x="5000157" y="4416424"/>
              <a:ext cx="112659" cy="11112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입지 선정 결과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RESULTS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5C1F9-BBDA-4E39-AC82-A7EBC4EEF424}"/>
              </a:ext>
            </a:extLst>
          </p:cNvPr>
          <p:cNvSpPr txBox="1"/>
          <p:nvPr/>
        </p:nvSpPr>
        <p:spPr>
          <a:xfrm>
            <a:off x="408963" y="1285849"/>
            <a:ext cx="3668362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2-2.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장안동 내 세부 입지 선정 결과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장안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동 주민센터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0C9CAC-7147-42EE-8880-D5FD3EF1355D}"/>
              </a:ext>
            </a:extLst>
          </p:cNvPr>
          <p:cNvGrpSpPr/>
          <p:nvPr/>
        </p:nvGrpSpPr>
        <p:grpSpPr>
          <a:xfrm>
            <a:off x="1825086" y="2507508"/>
            <a:ext cx="2611560" cy="1221650"/>
            <a:chOff x="1708150" y="2471228"/>
            <a:chExt cx="2611560" cy="1221650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2A83362-BFD7-444A-8AEB-D1AF9EEA9297}"/>
                </a:ext>
              </a:extLst>
            </p:cNvPr>
            <p:cNvSpPr/>
            <p:nvPr/>
          </p:nvSpPr>
          <p:spPr>
            <a:xfrm>
              <a:off x="1708150" y="2471228"/>
              <a:ext cx="1929403" cy="504082"/>
            </a:xfrm>
            <a:prstGeom prst="rect">
              <a:avLst/>
            </a:prstGeom>
            <a:solidFill>
              <a:srgbClr val="C000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장안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 주민센터 내 전동보장구 충전소 설치 시 </a:t>
              </a:r>
              <a:b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소외지역 비율은 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47.3% (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22.3% 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630992CF-C6C4-4ECF-849E-FBA48E118773}"/>
                </a:ext>
              </a:extLst>
            </p:cNvPr>
            <p:cNvCxnSpPr>
              <a:cxnSpLocks/>
              <a:stCxn id="55" idx="2"/>
            </p:cNvCxnSpPr>
            <p:nvPr/>
          </p:nvCxnSpPr>
          <p:spPr>
            <a:xfrm rot="16200000" flipH="1">
              <a:off x="3137497" y="2510665"/>
              <a:ext cx="717568" cy="1646858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슬라이드 번호 개체 틀 3">
            <a:extLst>
              <a:ext uri="{FF2B5EF4-FFF2-40B4-BE49-F238E27FC236}">
                <a16:creationId xmlns:a16="http://schemas.microsoft.com/office/drawing/2014/main" id="{252E1B8F-18F4-4CBC-B9AD-E02DCA86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26</a:t>
            </a:fld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CD152A-0F83-4818-8403-C7F05B0D5041}"/>
              </a:ext>
            </a:extLst>
          </p:cNvPr>
          <p:cNvSpPr txBox="1"/>
          <p:nvPr/>
        </p:nvSpPr>
        <p:spPr>
          <a:xfrm>
            <a:off x="5410286" y="4852295"/>
            <a:ext cx="3180083" cy="2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비율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= 1 – (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이용권역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공업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 /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전체 동 면적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85CABC4-08BD-4818-8264-87B6A2161F9F}"/>
              </a:ext>
            </a:extLst>
          </p:cNvPr>
          <p:cNvSpPr/>
          <p:nvPr/>
        </p:nvSpPr>
        <p:spPr>
          <a:xfrm>
            <a:off x="4784503" y="3119150"/>
            <a:ext cx="220035" cy="108084"/>
          </a:xfrm>
          <a:prstGeom prst="rect">
            <a:avLst/>
          </a:prstGeom>
          <a:solidFill>
            <a:srgbClr val="26FEC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2984525-53C7-43E4-96FF-DFB54E70CB37}"/>
              </a:ext>
            </a:extLst>
          </p:cNvPr>
          <p:cNvSpPr/>
          <p:nvPr/>
        </p:nvSpPr>
        <p:spPr>
          <a:xfrm>
            <a:off x="4996463" y="3988482"/>
            <a:ext cx="115379" cy="427942"/>
          </a:xfrm>
          <a:prstGeom prst="rect">
            <a:avLst/>
          </a:prstGeom>
          <a:solidFill>
            <a:srgbClr val="26FEC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C4B7DFF-A5F9-4F8A-A9D5-FD8CDAC03750}"/>
              </a:ext>
            </a:extLst>
          </p:cNvPr>
          <p:cNvGrpSpPr/>
          <p:nvPr/>
        </p:nvGrpSpPr>
        <p:grpSpPr>
          <a:xfrm>
            <a:off x="3820868" y="3080460"/>
            <a:ext cx="1287831" cy="1287831"/>
            <a:chOff x="22850" y="2487626"/>
            <a:chExt cx="1287831" cy="128783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D2B73A4-D585-4BD7-BF80-CAE17D25D578}"/>
                </a:ext>
              </a:extLst>
            </p:cNvPr>
            <p:cNvSpPr/>
            <p:nvPr/>
          </p:nvSpPr>
          <p:spPr>
            <a:xfrm>
              <a:off x="22850" y="2487626"/>
              <a:ext cx="1287831" cy="1287831"/>
            </a:xfrm>
            <a:prstGeom prst="ellipse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4FAE2C0-1C28-4285-A249-DFE1DD779440}"/>
                </a:ext>
              </a:extLst>
            </p:cNvPr>
            <p:cNvSpPr/>
            <p:nvPr/>
          </p:nvSpPr>
          <p:spPr>
            <a:xfrm flipV="1">
              <a:off x="643673" y="3108683"/>
              <a:ext cx="46186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8B0401E-805A-4DF6-8240-33821801B263}"/>
              </a:ext>
            </a:extLst>
          </p:cNvPr>
          <p:cNvGrpSpPr/>
          <p:nvPr/>
        </p:nvGrpSpPr>
        <p:grpSpPr>
          <a:xfrm>
            <a:off x="3705225" y="2029731"/>
            <a:ext cx="1950346" cy="2661333"/>
            <a:chOff x="3590043" y="2024063"/>
            <a:chExt cx="1965336" cy="2691787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989FE87-90C8-4238-838F-4B9B97070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429" r="35830" b="56451"/>
            <a:stretch/>
          </p:blipFill>
          <p:spPr>
            <a:xfrm>
              <a:off x="3714750" y="2024063"/>
              <a:ext cx="1784349" cy="2691787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44CC079-5460-46DB-A61C-415D809D7635}"/>
                </a:ext>
              </a:extLst>
            </p:cNvPr>
            <p:cNvSpPr/>
            <p:nvPr/>
          </p:nvSpPr>
          <p:spPr>
            <a:xfrm>
              <a:off x="5449016" y="3238070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EEB38CD-7853-4A04-B029-CDB0B81A7996}"/>
                </a:ext>
              </a:extLst>
            </p:cNvPr>
            <p:cNvSpPr/>
            <p:nvPr/>
          </p:nvSpPr>
          <p:spPr>
            <a:xfrm>
              <a:off x="3702522" y="4113213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9596C3A-7975-493F-A686-187D92D3B039}"/>
                </a:ext>
              </a:extLst>
            </p:cNvPr>
            <p:cNvSpPr/>
            <p:nvPr/>
          </p:nvSpPr>
          <p:spPr>
            <a:xfrm>
              <a:off x="3702522" y="4219576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85EAF54-6BB4-49AE-B1F7-D3316A6041A1}"/>
                </a:ext>
              </a:extLst>
            </p:cNvPr>
            <p:cNvSpPr/>
            <p:nvPr/>
          </p:nvSpPr>
          <p:spPr>
            <a:xfrm>
              <a:off x="3702521" y="4332291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B57866C-F86E-4810-B4A4-A8D876EB3C39}"/>
                </a:ext>
              </a:extLst>
            </p:cNvPr>
            <p:cNvSpPr/>
            <p:nvPr/>
          </p:nvSpPr>
          <p:spPr>
            <a:xfrm>
              <a:off x="3590043" y="4332291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DEE6017-C068-41B9-A047-76F4EC2B61C8}"/>
                </a:ext>
              </a:extLst>
            </p:cNvPr>
            <p:cNvSpPr/>
            <p:nvPr/>
          </p:nvSpPr>
          <p:spPr>
            <a:xfrm>
              <a:off x="3590043" y="4219576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D6F4B14-45C1-47D2-8A1C-63FF7D6A0C04}"/>
              </a:ext>
            </a:extLst>
          </p:cNvPr>
          <p:cNvGrpSpPr/>
          <p:nvPr/>
        </p:nvGrpSpPr>
        <p:grpSpPr>
          <a:xfrm>
            <a:off x="6829234" y="1819329"/>
            <a:ext cx="1057488" cy="635787"/>
            <a:chOff x="6781457" y="1825247"/>
            <a:chExt cx="1057488" cy="635787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4404B2C-8ACC-499E-98D5-24773A289B43}"/>
                </a:ext>
              </a:extLst>
            </p:cNvPr>
            <p:cNvGrpSpPr/>
            <p:nvPr/>
          </p:nvGrpSpPr>
          <p:grpSpPr>
            <a:xfrm>
              <a:off x="6781457" y="1825247"/>
              <a:ext cx="1057488" cy="635787"/>
              <a:chOff x="5405438" y="117355"/>
              <a:chExt cx="1547811" cy="930582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17BD28B8-AA16-4128-9C57-6AA1D8F6577B}"/>
                  </a:ext>
                </a:extLst>
              </p:cNvPr>
              <p:cNvSpPr/>
              <p:nvPr/>
            </p:nvSpPr>
            <p:spPr>
              <a:xfrm>
                <a:off x="5405438" y="161925"/>
                <a:ext cx="1547811" cy="88601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8ACB0A9-F57A-473E-A5CD-7799E3D286B3}"/>
                  </a:ext>
                </a:extLst>
              </p:cNvPr>
              <p:cNvSpPr txBox="1"/>
              <p:nvPr/>
            </p:nvSpPr>
            <p:spPr>
              <a:xfrm>
                <a:off x="5524986" y="117355"/>
                <a:ext cx="1344808" cy="90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기존 충전소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산출 제외 지역</a:t>
                </a:r>
                <a:b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</a:b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최종 소외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EF038474-40D9-4CA7-B912-21EFBB341A79}"/>
                  </a:ext>
                </a:extLst>
              </p:cNvPr>
              <p:cNvSpPr/>
              <p:nvPr/>
            </p:nvSpPr>
            <p:spPr>
              <a:xfrm>
                <a:off x="5539942" y="286524"/>
                <a:ext cx="231848" cy="11295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D946C27-3C63-4CFC-9F89-B5645D094769}"/>
                </a:ext>
              </a:extLst>
            </p:cNvPr>
            <p:cNvSpPr/>
            <p:nvPr/>
          </p:nvSpPr>
          <p:spPr>
            <a:xfrm>
              <a:off x="6873350" y="2304145"/>
              <a:ext cx="158402" cy="77170"/>
            </a:xfrm>
            <a:prstGeom prst="rect">
              <a:avLst/>
            </a:prstGeom>
            <a:solidFill>
              <a:srgbClr val="26FEC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0556BDE-2980-400C-B71C-FD9A2C9915D7}"/>
                </a:ext>
              </a:extLst>
            </p:cNvPr>
            <p:cNvSpPr/>
            <p:nvPr/>
          </p:nvSpPr>
          <p:spPr>
            <a:xfrm>
              <a:off x="6873350" y="2124052"/>
              <a:ext cx="158402" cy="77170"/>
            </a:xfrm>
            <a:prstGeom prst="rect">
              <a:avLst/>
            </a:prstGeom>
            <a:gradFill>
              <a:gsLst>
                <a:gs pos="100000">
                  <a:srgbClr val="434CFF"/>
                </a:gs>
                <a:gs pos="0">
                  <a:srgbClr val="434CFF"/>
                </a:gs>
              </a:gsLst>
              <a:lin ang="2700000" scaled="1"/>
            </a:gra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736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E94D348-5A73-4161-B3B6-E142D7970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62" y="1744112"/>
            <a:ext cx="6875814" cy="3127200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EBA9ED3C-9076-4ACA-9AEB-8B9570F64EDD}"/>
              </a:ext>
            </a:extLst>
          </p:cNvPr>
          <p:cNvGrpSpPr/>
          <p:nvPr/>
        </p:nvGrpSpPr>
        <p:grpSpPr>
          <a:xfrm>
            <a:off x="4140546" y="2898774"/>
            <a:ext cx="1395772" cy="1735139"/>
            <a:chOff x="4140546" y="2898774"/>
            <a:chExt cx="1395772" cy="173513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93CCAD9-F55F-4797-8207-845DFDB9A067}"/>
                </a:ext>
              </a:extLst>
            </p:cNvPr>
            <p:cNvSpPr/>
            <p:nvPr/>
          </p:nvSpPr>
          <p:spPr>
            <a:xfrm>
              <a:off x="4674613" y="3113823"/>
              <a:ext cx="651885" cy="650507"/>
            </a:xfrm>
            <a:prstGeom prst="rect">
              <a:avLst/>
            </a:prstGeom>
            <a:solidFill>
              <a:srgbClr val="26FEC0">
                <a:alpha val="76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627A608-1BB0-43F4-93DD-662D1303489F}"/>
                </a:ext>
              </a:extLst>
            </p:cNvPr>
            <p:cNvSpPr/>
            <p:nvPr/>
          </p:nvSpPr>
          <p:spPr>
            <a:xfrm>
              <a:off x="5321016" y="2898774"/>
              <a:ext cx="105269" cy="86070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797BA4EA-2118-41D1-8E25-56D9F6E1B154}"/>
                </a:ext>
              </a:extLst>
            </p:cNvPr>
            <p:cNvSpPr/>
            <p:nvPr/>
          </p:nvSpPr>
          <p:spPr>
            <a:xfrm>
              <a:off x="4569346" y="3013032"/>
              <a:ext cx="105267" cy="86070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562B34A-A013-49E9-BD0F-84EE15982920}"/>
                </a:ext>
              </a:extLst>
            </p:cNvPr>
            <p:cNvSpPr/>
            <p:nvPr/>
          </p:nvSpPr>
          <p:spPr>
            <a:xfrm>
              <a:off x="4462504" y="3121826"/>
              <a:ext cx="105269" cy="751911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67BF54-E7F7-44FD-95FE-27F8A8D0237F}"/>
                </a:ext>
              </a:extLst>
            </p:cNvPr>
            <p:cNvSpPr/>
            <p:nvPr/>
          </p:nvSpPr>
          <p:spPr>
            <a:xfrm>
              <a:off x="4354249" y="3340907"/>
              <a:ext cx="105269" cy="425012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6F47F1A-FDD9-4B02-9953-EC249A76AF68}"/>
                </a:ext>
              </a:extLst>
            </p:cNvPr>
            <p:cNvSpPr/>
            <p:nvPr/>
          </p:nvSpPr>
          <p:spPr>
            <a:xfrm>
              <a:off x="4244974" y="3448712"/>
              <a:ext cx="105269" cy="31720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2EB57F0-1F2E-4548-8DB4-125F512CCDD1}"/>
                </a:ext>
              </a:extLst>
            </p:cNvPr>
            <p:cNvSpPr/>
            <p:nvPr/>
          </p:nvSpPr>
          <p:spPr>
            <a:xfrm>
              <a:off x="5109123" y="3765920"/>
              <a:ext cx="105269" cy="43460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18A8315-B33C-48B0-85C1-7F21C7FF6C06}"/>
                </a:ext>
              </a:extLst>
            </p:cNvPr>
            <p:cNvSpPr/>
            <p:nvPr/>
          </p:nvSpPr>
          <p:spPr>
            <a:xfrm>
              <a:off x="5003854" y="3765919"/>
              <a:ext cx="105269" cy="65050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2F0EF62-F11D-4300-ACB9-8048511C459A}"/>
                </a:ext>
              </a:extLst>
            </p:cNvPr>
            <p:cNvSpPr/>
            <p:nvPr/>
          </p:nvSpPr>
          <p:spPr>
            <a:xfrm>
              <a:off x="4894891" y="3765919"/>
              <a:ext cx="105269" cy="867994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4400F66-F1E5-44DC-A965-96741C7ACC14}"/>
                </a:ext>
              </a:extLst>
            </p:cNvPr>
            <p:cNvSpPr/>
            <p:nvPr/>
          </p:nvSpPr>
          <p:spPr>
            <a:xfrm>
              <a:off x="5217535" y="3765920"/>
              <a:ext cx="105269" cy="22355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0517916-E979-43D7-9D04-8691295515AB}"/>
                </a:ext>
              </a:extLst>
            </p:cNvPr>
            <p:cNvSpPr/>
            <p:nvPr/>
          </p:nvSpPr>
          <p:spPr>
            <a:xfrm>
              <a:off x="4785928" y="3765437"/>
              <a:ext cx="105269" cy="434605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CD93A2C-5187-4B6F-9405-01FFBCD5E9A0}"/>
                </a:ext>
              </a:extLst>
            </p:cNvPr>
            <p:cNvSpPr/>
            <p:nvPr/>
          </p:nvSpPr>
          <p:spPr>
            <a:xfrm>
              <a:off x="5426285" y="2898775"/>
              <a:ext cx="110033" cy="649288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F023EC3-D67B-4EE8-8695-DD30369C2635}"/>
                </a:ext>
              </a:extLst>
            </p:cNvPr>
            <p:cNvSpPr/>
            <p:nvPr/>
          </p:nvSpPr>
          <p:spPr>
            <a:xfrm>
              <a:off x="4679874" y="3768793"/>
              <a:ext cx="105269" cy="220686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14A8A5C-6D62-41EA-A977-7DBA69D80534}"/>
                </a:ext>
              </a:extLst>
            </p:cNvPr>
            <p:cNvSpPr/>
            <p:nvPr/>
          </p:nvSpPr>
          <p:spPr>
            <a:xfrm>
              <a:off x="4140546" y="3665532"/>
              <a:ext cx="105269" cy="100387"/>
            </a:xfrm>
            <a:prstGeom prst="rect">
              <a:avLst/>
            </a:prstGeom>
            <a:solidFill>
              <a:srgbClr val="26FEC0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EA33890-D79B-4B39-8387-575593E1714A}"/>
                </a:ext>
              </a:extLst>
            </p:cNvPr>
            <p:cNvSpPr/>
            <p:nvPr/>
          </p:nvSpPr>
          <p:spPr>
            <a:xfrm>
              <a:off x="5000157" y="4416424"/>
              <a:ext cx="112659" cy="111125"/>
            </a:xfrm>
            <a:prstGeom prst="rect">
              <a:avLst/>
            </a:prstGeom>
            <a:solidFill>
              <a:srgbClr val="434CFF">
                <a:alpha val="75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F99B0362-1296-4AC0-AB2E-65D1563EFA05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2595495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입지 선정 결과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1FF49CB-3977-456E-A60E-90BC500AD97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RESULTS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45C1F9-BBDA-4E39-AC82-A7EBC4EEF424}"/>
              </a:ext>
            </a:extLst>
          </p:cNvPr>
          <p:cNvSpPr txBox="1"/>
          <p:nvPr/>
        </p:nvSpPr>
        <p:spPr>
          <a:xfrm>
            <a:off x="408963" y="1285849"/>
            <a:ext cx="4222998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2-2.  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장안동 내 세부 입지 선정 결과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</a:t>
            </a:r>
            <a:r>
              <a:rPr lang="ko-KR" altLang="en-US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장안</a:t>
            </a:r>
            <a:r>
              <a:rPr lang="en-US" altLang="ko-KR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2</a:t>
            </a:r>
            <a:r>
              <a:rPr lang="ko-KR" altLang="en-US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동 주민센터 </a:t>
            </a:r>
            <a:r>
              <a:rPr lang="en-US" altLang="ko-KR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</a:t>
            </a:r>
            <a:r>
              <a:rPr lang="ko-KR" altLang="en-US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채택</a:t>
            </a:r>
            <a:r>
              <a:rPr lang="en-US" altLang="ko-KR" sz="1000" dirty="0">
                <a:solidFill>
                  <a:srgbClr val="434C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E73E5F-2CB8-4857-9FEC-52FDFA2A4FFB}"/>
              </a:ext>
            </a:extLst>
          </p:cNvPr>
          <p:cNvGrpSpPr/>
          <p:nvPr/>
        </p:nvGrpSpPr>
        <p:grpSpPr>
          <a:xfrm>
            <a:off x="1706709" y="2448935"/>
            <a:ext cx="3160340" cy="823599"/>
            <a:chOff x="1567234" y="2397151"/>
            <a:chExt cx="3160340" cy="82359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E7D3FF9-7E77-4B53-9FE4-223E945C4CB8}"/>
                </a:ext>
              </a:extLst>
            </p:cNvPr>
            <p:cNvSpPr/>
            <p:nvPr/>
          </p:nvSpPr>
          <p:spPr>
            <a:xfrm>
              <a:off x="1567234" y="2716668"/>
              <a:ext cx="1929403" cy="504082"/>
            </a:xfrm>
            <a:prstGeom prst="rect">
              <a:avLst/>
            </a:prstGeom>
            <a:solidFill>
              <a:srgbClr val="C0000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장안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동 주민센터 내 전동보장구 충전소 설치 시 </a:t>
              </a:r>
              <a:b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</a:b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소외지역 비율은 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40.9% (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약 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28.7% </a:t>
              </a:r>
              <a:r>
                <a:rPr lang="ko-KR" altLang="en-US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</a:t>
              </a:r>
              <a:r>
                <a:rPr lang="en-US" altLang="ko-KR" sz="700" u="sng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5822D9D3-82A3-4B57-83C5-419C5B497873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rot="5400000" flipH="1" flipV="1">
              <a:off x="3469996" y="1459090"/>
              <a:ext cx="319518" cy="219563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30F450-36DC-4699-84CD-6FD6D6F68690}"/>
              </a:ext>
            </a:extLst>
          </p:cNvPr>
          <p:cNvSpPr/>
          <p:nvPr/>
        </p:nvSpPr>
        <p:spPr>
          <a:xfrm>
            <a:off x="3889375" y="1250786"/>
            <a:ext cx="2451100" cy="502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슬라이드 번호 개체 틀 3">
            <a:extLst>
              <a:ext uri="{FF2B5EF4-FFF2-40B4-BE49-F238E27FC236}">
                <a16:creationId xmlns:a16="http://schemas.microsoft.com/office/drawing/2014/main" id="{94ABFE6F-2B0F-4CF4-8E29-1D2D5F6E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27</a:t>
            </a:fld>
            <a:endParaRPr lang="ko-KR" alt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79249-B57D-4291-8CB9-F75AC0A1AEFA}"/>
              </a:ext>
            </a:extLst>
          </p:cNvPr>
          <p:cNvSpPr txBox="1"/>
          <p:nvPr/>
        </p:nvSpPr>
        <p:spPr>
          <a:xfrm>
            <a:off x="5410286" y="4852295"/>
            <a:ext cx="3180083" cy="2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*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소외 비율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= 1 – (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이용권역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공업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녹지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농림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환경보전 지역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 /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전체 동 면적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5742307-F02B-4FA7-A473-D7F400EE85C8}"/>
              </a:ext>
            </a:extLst>
          </p:cNvPr>
          <p:cNvGrpSpPr/>
          <p:nvPr/>
        </p:nvGrpSpPr>
        <p:grpSpPr>
          <a:xfrm>
            <a:off x="4228275" y="1805018"/>
            <a:ext cx="1287831" cy="1287831"/>
            <a:chOff x="22850" y="2487626"/>
            <a:chExt cx="1287831" cy="1287831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DE1B3E2D-9A3A-49DA-81E8-FE268C1724BD}"/>
                </a:ext>
              </a:extLst>
            </p:cNvPr>
            <p:cNvSpPr/>
            <p:nvPr/>
          </p:nvSpPr>
          <p:spPr>
            <a:xfrm>
              <a:off x="22850" y="2487626"/>
              <a:ext cx="1287831" cy="1287831"/>
            </a:xfrm>
            <a:prstGeom prst="ellipse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509605C-1848-4CDC-BC70-36087A6FBCC5}"/>
                </a:ext>
              </a:extLst>
            </p:cNvPr>
            <p:cNvSpPr/>
            <p:nvPr/>
          </p:nvSpPr>
          <p:spPr>
            <a:xfrm flipV="1">
              <a:off x="643673" y="3108683"/>
              <a:ext cx="46186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EB3799A-68D9-4904-9109-91A98267E3C9}"/>
              </a:ext>
            </a:extLst>
          </p:cNvPr>
          <p:cNvSpPr/>
          <p:nvPr/>
        </p:nvSpPr>
        <p:spPr>
          <a:xfrm>
            <a:off x="5108232" y="3008709"/>
            <a:ext cx="212784" cy="105113"/>
          </a:xfrm>
          <a:prstGeom prst="rect">
            <a:avLst/>
          </a:prstGeom>
          <a:solidFill>
            <a:srgbClr val="26FEC0">
              <a:alpha val="75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D78478E-9BB2-43C7-886F-4A88F2A85AAF}"/>
              </a:ext>
            </a:extLst>
          </p:cNvPr>
          <p:cNvGrpSpPr/>
          <p:nvPr/>
        </p:nvGrpSpPr>
        <p:grpSpPr>
          <a:xfrm>
            <a:off x="3705225" y="2029731"/>
            <a:ext cx="1950346" cy="2661333"/>
            <a:chOff x="3590043" y="2024063"/>
            <a:chExt cx="1965336" cy="2691787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BDC2676-6B46-4442-BCA3-DB6081A8D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429" r="35830" b="56451"/>
            <a:stretch/>
          </p:blipFill>
          <p:spPr>
            <a:xfrm>
              <a:off x="3714750" y="2024063"/>
              <a:ext cx="1784349" cy="2691787"/>
            </a:xfrm>
            <a:prstGeom prst="rect">
              <a:avLst/>
            </a:prstGeom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F23BE74-AE52-4AFB-846C-CBD3DA17DA4C}"/>
                </a:ext>
              </a:extLst>
            </p:cNvPr>
            <p:cNvSpPr/>
            <p:nvPr/>
          </p:nvSpPr>
          <p:spPr>
            <a:xfrm>
              <a:off x="5449016" y="3238070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ADA2ADB-4BF8-4A5C-87D3-FB1AB11A8794}"/>
                </a:ext>
              </a:extLst>
            </p:cNvPr>
            <p:cNvSpPr/>
            <p:nvPr/>
          </p:nvSpPr>
          <p:spPr>
            <a:xfrm>
              <a:off x="3702522" y="4113213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0623A79-B103-4689-91AA-605DED2FDF9E}"/>
                </a:ext>
              </a:extLst>
            </p:cNvPr>
            <p:cNvSpPr/>
            <p:nvPr/>
          </p:nvSpPr>
          <p:spPr>
            <a:xfrm>
              <a:off x="3702522" y="4219576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436F384-6FA3-4A3A-8E28-5139795D0D9B}"/>
                </a:ext>
              </a:extLst>
            </p:cNvPr>
            <p:cNvSpPr/>
            <p:nvPr/>
          </p:nvSpPr>
          <p:spPr>
            <a:xfrm>
              <a:off x="3702521" y="4332291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E635D3C-1246-43A2-AF23-1DF4191D76B5}"/>
                </a:ext>
              </a:extLst>
            </p:cNvPr>
            <p:cNvSpPr/>
            <p:nvPr/>
          </p:nvSpPr>
          <p:spPr>
            <a:xfrm>
              <a:off x="3590043" y="4332291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FA45564-832A-4E7F-ACEB-44A2CADEFC9A}"/>
                </a:ext>
              </a:extLst>
            </p:cNvPr>
            <p:cNvSpPr/>
            <p:nvPr/>
          </p:nvSpPr>
          <p:spPr>
            <a:xfrm>
              <a:off x="3590043" y="4219576"/>
              <a:ext cx="106363" cy="10636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C51AD23-3395-4474-B6B6-D4C015F3EFA6}"/>
              </a:ext>
            </a:extLst>
          </p:cNvPr>
          <p:cNvGrpSpPr/>
          <p:nvPr/>
        </p:nvGrpSpPr>
        <p:grpSpPr>
          <a:xfrm>
            <a:off x="6829234" y="1819329"/>
            <a:ext cx="1057488" cy="635787"/>
            <a:chOff x="6781457" y="1825247"/>
            <a:chExt cx="1057488" cy="635787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9561ED0-733E-42D3-A0BA-57C9EAA29DA0}"/>
                </a:ext>
              </a:extLst>
            </p:cNvPr>
            <p:cNvGrpSpPr/>
            <p:nvPr/>
          </p:nvGrpSpPr>
          <p:grpSpPr>
            <a:xfrm>
              <a:off x="6781457" y="1825247"/>
              <a:ext cx="1057488" cy="635787"/>
              <a:chOff x="5405438" y="117355"/>
              <a:chExt cx="1547811" cy="930582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5CD93DDA-B857-4615-8720-1E64A54CAB1F}"/>
                  </a:ext>
                </a:extLst>
              </p:cNvPr>
              <p:cNvSpPr/>
              <p:nvPr/>
            </p:nvSpPr>
            <p:spPr>
              <a:xfrm>
                <a:off x="5405438" y="161925"/>
                <a:ext cx="1547811" cy="886012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677C00F-4C6F-4B76-9790-007069382AD6}"/>
                  </a:ext>
                </a:extLst>
              </p:cNvPr>
              <p:cNvSpPr txBox="1"/>
              <p:nvPr/>
            </p:nvSpPr>
            <p:spPr>
              <a:xfrm>
                <a:off x="5524986" y="117355"/>
                <a:ext cx="1344808" cy="909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기존 충전소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Open Sans"/>
                  <a:sym typeface="Open Sans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산출 제외 지역</a:t>
                </a:r>
                <a:b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</a:b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        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Open Sans"/>
                    <a:sym typeface="Open Sans"/>
                  </a:rPr>
                  <a:t>최종 소외 지역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"/>
                  <a:sym typeface="Open Sans"/>
                </a:endParaRPr>
              </a:p>
            </p:txBody>
          </p: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676A9A06-9722-47E4-9C6F-6F69D5886F12}"/>
                  </a:ext>
                </a:extLst>
              </p:cNvPr>
              <p:cNvSpPr/>
              <p:nvPr/>
            </p:nvSpPr>
            <p:spPr>
              <a:xfrm>
                <a:off x="5539942" y="286524"/>
                <a:ext cx="231848" cy="11295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4A79F542-36A1-4629-95CE-DCED4F79360D}"/>
                </a:ext>
              </a:extLst>
            </p:cNvPr>
            <p:cNvSpPr/>
            <p:nvPr/>
          </p:nvSpPr>
          <p:spPr>
            <a:xfrm>
              <a:off x="6873350" y="2304145"/>
              <a:ext cx="158402" cy="77170"/>
            </a:xfrm>
            <a:prstGeom prst="rect">
              <a:avLst/>
            </a:prstGeom>
            <a:solidFill>
              <a:srgbClr val="26FEC0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BB00627E-7F91-4836-816C-18F48A9E08B4}"/>
                </a:ext>
              </a:extLst>
            </p:cNvPr>
            <p:cNvSpPr/>
            <p:nvPr/>
          </p:nvSpPr>
          <p:spPr>
            <a:xfrm>
              <a:off x="6873350" y="2124052"/>
              <a:ext cx="158402" cy="77170"/>
            </a:xfrm>
            <a:prstGeom prst="rect">
              <a:avLst/>
            </a:prstGeom>
            <a:gradFill>
              <a:gsLst>
                <a:gs pos="100000">
                  <a:srgbClr val="434CFF"/>
                </a:gs>
                <a:gs pos="0">
                  <a:srgbClr val="434CFF"/>
                </a:gs>
              </a:gsLst>
              <a:lin ang="2700000" scaled="1"/>
            </a:gra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335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144D931-A3CC-4566-8CE4-EAFE5AF3BF2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AEDC6-E0B1-4C95-A90C-94C9A5F4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28</a:t>
            </a:fld>
            <a:endParaRPr lang="ko-KR" altLang="en-US" sz="800" dirty="0"/>
          </a:p>
        </p:txBody>
      </p:sp>
      <p:sp>
        <p:nvSpPr>
          <p:cNvPr id="20" name="슬라이드 번호 개체 틀 3">
            <a:extLst>
              <a:ext uri="{FF2B5EF4-FFF2-40B4-BE49-F238E27FC236}">
                <a16:creationId xmlns:a16="http://schemas.microsoft.com/office/drawing/2014/main" id="{A0A84E76-FD13-428F-9C2D-6C04979313D9}"/>
              </a:ext>
            </a:extLst>
          </p:cNvPr>
          <p:cNvSpPr txBox="1">
            <a:spLocks/>
          </p:cNvSpPr>
          <p:nvPr/>
        </p:nvSpPr>
        <p:spPr>
          <a:xfrm>
            <a:off x="5729203" y="4724691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5B638EE1-2C5D-44A7-9593-6F4DD0F67173}" type="slidenum">
              <a:rPr lang="ko-KR" altLang="en-US" sz="800" smtClean="0">
                <a:solidFill>
                  <a:schemeClr val="bg1"/>
                </a:solidFill>
              </a:rPr>
              <a:pPr/>
              <a:t>28</a:t>
            </a:fld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B7AC6D9B-5B37-44CD-A33F-DF319B495019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RESULTS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CC3F9-00CB-49CD-B89A-02EA89276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932"/>
            <a:ext cx="9144000" cy="4160192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2C9DCCB-2D4A-46E9-86DB-084DBE75DA9D}"/>
              </a:ext>
            </a:extLst>
          </p:cNvPr>
          <p:cNvSpPr/>
          <p:nvPr/>
        </p:nvSpPr>
        <p:spPr>
          <a:xfrm>
            <a:off x="3183730" y="3579018"/>
            <a:ext cx="133351" cy="133351"/>
          </a:xfrm>
          <a:prstGeom prst="ellipse">
            <a:avLst/>
          </a:prstGeom>
          <a:solidFill>
            <a:srgbClr val="C0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0392977-70F4-47F9-9945-20755EF7FB33}"/>
              </a:ext>
            </a:extLst>
          </p:cNvPr>
          <p:cNvSpPr/>
          <p:nvPr/>
        </p:nvSpPr>
        <p:spPr>
          <a:xfrm>
            <a:off x="5322093" y="2824162"/>
            <a:ext cx="192882" cy="192882"/>
          </a:xfrm>
          <a:prstGeom prst="ellipse">
            <a:avLst/>
          </a:prstGeom>
          <a:solidFill>
            <a:srgbClr val="C0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5DEE0-1DCC-4491-A9D3-004473167C89}"/>
              </a:ext>
            </a:extLst>
          </p:cNvPr>
          <p:cNvSpPr/>
          <p:nvPr/>
        </p:nvSpPr>
        <p:spPr>
          <a:xfrm>
            <a:off x="6047624" y="2096189"/>
            <a:ext cx="1929403" cy="504082"/>
          </a:xfrm>
          <a:prstGeom prst="rect">
            <a:avLst/>
          </a:prstGeom>
          <a:solidFill>
            <a:srgbClr val="C0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장안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 주민센터 내 전동보장구 충전소 설치 시 </a:t>
            </a:r>
            <a:b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소외지역 비율은 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35.4% (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33.3% 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700" u="sng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4613D3-956C-4E12-B964-B69F29FB582A}"/>
              </a:ext>
            </a:extLst>
          </p:cNvPr>
          <p:cNvSpPr/>
          <p:nvPr/>
        </p:nvSpPr>
        <p:spPr>
          <a:xfrm>
            <a:off x="605101" y="3847682"/>
            <a:ext cx="1798633" cy="504082"/>
          </a:xfrm>
          <a:prstGeom prst="rect">
            <a:avLst/>
          </a:prstGeom>
          <a:solidFill>
            <a:srgbClr val="C0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목동 오목교역 내 전동보장구 충전소 설치 시 </a:t>
            </a:r>
            <a:b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소외지역 비율은 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54.9% (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10.4% 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700" u="sng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A199139-911F-495C-9C5D-3A253B164DE2}"/>
              </a:ext>
            </a:extLst>
          </p:cNvPr>
          <p:cNvCxnSpPr>
            <a:cxnSpLocks/>
            <a:stCxn id="12" idx="3"/>
            <a:endCxn id="6" idx="2"/>
          </p:cNvCxnSpPr>
          <p:nvPr/>
        </p:nvCxnSpPr>
        <p:spPr>
          <a:xfrm flipV="1">
            <a:off x="2403734" y="3645694"/>
            <a:ext cx="779996" cy="454029"/>
          </a:xfrm>
          <a:prstGeom prst="bentConnector3">
            <a:avLst>
              <a:gd name="adj1" fmla="val 50000"/>
            </a:avLst>
          </a:prstGeom>
          <a:ln w="22225">
            <a:solidFill>
              <a:srgbClr val="C00000">
                <a:alpha val="8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3EFC484-675B-41EC-946B-1339E95EA8CE}"/>
              </a:ext>
            </a:extLst>
          </p:cNvPr>
          <p:cNvCxnSpPr>
            <a:cxnSpLocks/>
            <a:stCxn id="10" idx="1"/>
            <a:endCxn id="7" idx="6"/>
          </p:cNvCxnSpPr>
          <p:nvPr/>
        </p:nvCxnSpPr>
        <p:spPr>
          <a:xfrm rot="10800000" flipV="1">
            <a:off x="5514976" y="2348229"/>
            <a:ext cx="532649" cy="572373"/>
          </a:xfrm>
          <a:prstGeom prst="bentConnector3">
            <a:avLst>
              <a:gd name="adj1" fmla="val 50000"/>
            </a:avLst>
          </a:prstGeom>
          <a:ln w="22225">
            <a:solidFill>
              <a:srgbClr val="C00000">
                <a:alpha val="8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958545-E5FF-48D0-AF4C-636D2BC01F8A}"/>
              </a:ext>
            </a:extLst>
          </p:cNvPr>
          <p:cNvSpPr/>
          <p:nvPr/>
        </p:nvSpPr>
        <p:spPr>
          <a:xfrm>
            <a:off x="3674774" y="3089824"/>
            <a:ext cx="1912690" cy="732822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24B66"/>
                </a:solidFill>
              </a:rPr>
              <a:t>수정 필요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59FF1B-CDBA-41D2-A013-BC7F2E861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6556"/>
            <a:ext cx="9144000" cy="41592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26E363-601E-411E-9DF1-353EE317ED76}"/>
              </a:ext>
            </a:extLst>
          </p:cNvPr>
          <p:cNvSpPr/>
          <p:nvPr/>
        </p:nvSpPr>
        <p:spPr>
          <a:xfrm>
            <a:off x="962794" y="3843381"/>
            <a:ext cx="1798633" cy="504082"/>
          </a:xfrm>
          <a:prstGeom prst="rect">
            <a:avLst/>
          </a:prstGeom>
          <a:solidFill>
            <a:srgbClr val="C0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목동 오목교역 내 전동보장구 충전소 설치 시 </a:t>
            </a:r>
            <a:b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소외지역 비율은 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68.2% (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7.3% 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700" u="sng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3556D16-BFEC-466B-9190-559765709AA1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761427" y="3641393"/>
            <a:ext cx="779996" cy="454029"/>
          </a:xfrm>
          <a:prstGeom prst="bentConnector3">
            <a:avLst>
              <a:gd name="adj1" fmla="val 50000"/>
            </a:avLst>
          </a:prstGeom>
          <a:ln w="22225">
            <a:solidFill>
              <a:srgbClr val="C00000">
                <a:alpha val="8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354A5F-4E4F-4007-973D-F63094673913}"/>
              </a:ext>
            </a:extLst>
          </p:cNvPr>
          <p:cNvSpPr/>
          <p:nvPr/>
        </p:nvSpPr>
        <p:spPr>
          <a:xfrm>
            <a:off x="6200024" y="2248589"/>
            <a:ext cx="1929403" cy="504082"/>
          </a:xfrm>
          <a:prstGeom prst="rect">
            <a:avLst/>
          </a:prstGeom>
          <a:solidFill>
            <a:srgbClr val="C0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장안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 주민센터 내 전동보장구 충전소 설치 시 </a:t>
            </a:r>
            <a:b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소외지역 비율은 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40.9% (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28.7% </a:t>
            </a:r>
            <a:r>
              <a:rPr lang="ko-KR" altLang="en-US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</a:t>
            </a:r>
            <a:r>
              <a:rPr lang="en-US" altLang="ko-KR" sz="700" u="sng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700" u="sng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2C8F7B1-620A-4247-BBD5-1BFB6B9794EF}"/>
              </a:ext>
            </a:extLst>
          </p:cNvPr>
          <p:cNvCxnSpPr>
            <a:cxnSpLocks/>
            <a:stCxn id="16" idx="1"/>
            <a:endCxn id="30" idx="6"/>
          </p:cNvCxnSpPr>
          <p:nvPr/>
        </p:nvCxnSpPr>
        <p:spPr>
          <a:xfrm rot="10800000" flipV="1">
            <a:off x="5914848" y="2500630"/>
            <a:ext cx="285176" cy="364990"/>
          </a:xfrm>
          <a:prstGeom prst="bentConnector3">
            <a:avLst>
              <a:gd name="adj1" fmla="val 50000"/>
            </a:avLst>
          </a:prstGeom>
          <a:ln w="22225">
            <a:solidFill>
              <a:srgbClr val="C00000">
                <a:alpha val="8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4455F43A-4CD5-421D-9A4C-F5A35BB29808}"/>
              </a:ext>
            </a:extLst>
          </p:cNvPr>
          <p:cNvSpPr/>
          <p:nvPr/>
        </p:nvSpPr>
        <p:spPr>
          <a:xfrm>
            <a:off x="3518540" y="3596083"/>
            <a:ext cx="99220" cy="99220"/>
          </a:xfrm>
          <a:prstGeom prst="ellipse">
            <a:avLst/>
          </a:prstGeom>
          <a:solidFill>
            <a:srgbClr val="C0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9A836E8-2B4D-4EB0-B78C-41211FAEDD2A}"/>
              </a:ext>
            </a:extLst>
          </p:cNvPr>
          <p:cNvSpPr/>
          <p:nvPr/>
        </p:nvSpPr>
        <p:spPr>
          <a:xfrm>
            <a:off x="5755701" y="2786046"/>
            <a:ext cx="159147" cy="159147"/>
          </a:xfrm>
          <a:prstGeom prst="ellipse">
            <a:avLst/>
          </a:prstGeom>
          <a:solidFill>
            <a:srgbClr val="C0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790419-56ED-4198-99F3-5BDB8056F45C}"/>
              </a:ext>
            </a:extLst>
          </p:cNvPr>
          <p:cNvSpPr txBox="1">
            <a:spLocks/>
          </p:cNvSpPr>
          <p:nvPr/>
        </p:nvSpPr>
        <p:spPr>
          <a:xfrm>
            <a:off x="408963" y="454313"/>
            <a:ext cx="7700562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기대효과 및 활용방안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0128156-CDB1-42CE-B192-3592B172574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IMPLICATIONS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CB24D-E809-4499-9704-DF47D7518913}"/>
              </a:ext>
            </a:extLst>
          </p:cNvPr>
          <p:cNvSpPr txBox="1"/>
          <p:nvPr/>
        </p:nvSpPr>
        <p:spPr>
          <a:xfrm>
            <a:off x="425934" y="1256234"/>
            <a:ext cx="8319428" cy="3247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5000"/>
              </a:lnSpc>
            </a:pPr>
            <a:r>
              <a:rPr lang="en-US" altLang="ko-KR" sz="2400" i="1" dirty="0">
                <a:solidFill>
                  <a:srgbClr val="F89D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1</a:t>
            </a:r>
            <a:r>
              <a:rPr lang="en-US" altLang="ko-KR" sz="2400" dirty="0">
                <a:solidFill>
                  <a:srgbClr val="F89D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세부 입지 선정 사례 기반으로 자동화 방안 추진</a:t>
            </a:r>
            <a:b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en-US" altLang="ko-KR" sz="2400" i="1" dirty="0">
                <a:solidFill>
                  <a:srgbClr val="F89D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2</a:t>
            </a:r>
            <a:r>
              <a:rPr lang="en-US" altLang="ko-KR" sz="2400" dirty="0">
                <a:solidFill>
                  <a:srgbClr val="F89D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전동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보장구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충전소 입지 선정 관련 연구의 기초적 참고 자료 활용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  <a:p>
            <a:pPr>
              <a:lnSpc>
                <a:spcPct val="175000"/>
              </a:lnSpc>
            </a:pPr>
            <a:r>
              <a:rPr lang="en-US" altLang="ko-KR" sz="2400" i="1" dirty="0">
                <a:solidFill>
                  <a:srgbClr val="F89D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3</a:t>
            </a:r>
            <a:r>
              <a:rPr lang="en-US" altLang="ko-KR" sz="1200" i="1" dirty="0">
                <a:solidFill>
                  <a:srgbClr val="F89D2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   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전동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보장구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충전소 수요 대응 및 인식 개선을 통한 이용률 증대 효과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  <a:p>
            <a:pPr>
              <a:lnSpc>
                <a:spcPct val="175000"/>
              </a:lnSpc>
            </a:pPr>
            <a:r>
              <a:rPr lang="en-US" altLang="ko-KR" sz="2400" i="1" dirty="0">
                <a:solidFill>
                  <a:srgbClr val="F89D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4</a:t>
            </a:r>
            <a:r>
              <a:rPr lang="en-US" altLang="ko-KR" sz="1200" dirty="0">
                <a:solidFill>
                  <a:srgbClr val="F89D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/>
                <a:sym typeface="Open Sans"/>
              </a:rPr>
              <a:t>   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전동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보장구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충전소 관리 운영 효율화 및 복지 비용 절감 효과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  <a:p>
            <a:pPr>
              <a:lnSpc>
                <a:spcPct val="175000"/>
              </a:lnSpc>
            </a:pPr>
            <a:r>
              <a:rPr lang="en-US" altLang="ko-KR" sz="2400" i="1" dirty="0">
                <a:solidFill>
                  <a:srgbClr val="F89D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5</a:t>
            </a:r>
            <a:r>
              <a:rPr lang="en-US" altLang="ko-KR" sz="1200" dirty="0">
                <a:solidFill>
                  <a:srgbClr val="F89D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    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서울형 통합교통서비스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MaaS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: Mobility as a service)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및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Last Mile Mobility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트렌드 연계 및 확장 가능성 검토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9734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UNICEF South Africa thanks corporate South Africa for swift response to  COVID-19">
            <a:extLst>
              <a:ext uri="{FF2B5EF4-FFF2-40B4-BE49-F238E27FC236}">
                <a16:creationId xmlns:a16="http://schemas.microsoft.com/office/drawing/2014/main" id="{CB3A2B3A-15D0-4AC1-8462-EC82521A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CBFA055-4208-43CB-9B8E-67882D7B725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841E465D-BCFD-4700-A885-270D433D2D93}"/>
              </a:ext>
            </a:extLst>
          </p:cNvPr>
          <p:cNvSpPr txBox="1">
            <a:spLocks/>
          </p:cNvSpPr>
          <p:nvPr/>
        </p:nvSpPr>
        <p:spPr>
          <a:xfrm>
            <a:off x="408963" y="454313"/>
            <a:ext cx="8435234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bg1"/>
                </a:solidFill>
                <a:latin typeface="HelveticaNeueLT Pro 55 Roman" panose="020B0804020202020204" pitchFamily="34" charset="0"/>
                <a:ea typeface="나눔스퀘어 ExtraBold" panose="020B0600000101010101" pitchFamily="50" charset="-127"/>
              </a:rPr>
              <a:t>Leave No One Behind</a:t>
            </a:r>
            <a:endParaRPr lang="ko-KR" altLang="en-US" sz="2400" spc="-113" dirty="0">
              <a:solidFill>
                <a:schemeClr val="bg1"/>
              </a:solidFill>
              <a:latin typeface="HelveticaNeueLT Pro 55 Roman" panose="020B08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FBE751E-0AB3-4EE9-B4E7-F65E240100BF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OBJECTIVE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B79485DA-0C77-4FA8-A46F-A2EF4992AA5F}"/>
              </a:ext>
            </a:extLst>
          </p:cNvPr>
          <p:cNvGrpSpPr/>
          <p:nvPr/>
        </p:nvGrpSpPr>
        <p:grpSpPr>
          <a:xfrm>
            <a:off x="314325" y="1334469"/>
            <a:ext cx="8515350" cy="3186669"/>
            <a:chOff x="408962" y="1472882"/>
            <a:chExt cx="7287238" cy="2816209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D9E6942-5567-4CCC-9977-EE0B8EFE4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1" t="15149" r="55555" b="47347"/>
            <a:stretch/>
          </p:blipFill>
          <p:spPr>
            <a:xfrm>
              <a:off x="408963" y="1472883"/>
              <a:ext cx="4859338" cy="1369376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D66DA62-FD9B-4A03-BF80-033BC3C5F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631" t="28564" r="22166" b="26308"/>
            <a:stretch/>
          </p:blipFill>
          <p:spPr>
            <a:xfrm>
              <a:off x="2836862" y="2842259"/>
              <a:ext cx="4859338" cy="1446831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185F8E6-240D-4AA9-A22B-36B55765B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361" t="54774" r="71609" b="7721"/>
            <a:stretch/>
          </p:blipFill>
          <p:spPr>
            <a:xfrm>
              <a:off x="5268301" y="1472882"/>
              <a:ext cx="2427899" cy="1369377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79DD21C-CCCE-4B08-AA3E-25697B528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415" t="52653" r="55555" b="7721"/>
            <a:stretch/>
          </p:blipFill>
          <p:spPr>
            <a:xfrm>
              <a:off x="408962" y="2842259"/>
              <a:ext cx="2427900" cy="144683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5094A8-44E4-48C8-B60C-ABEF33D4B552}"/>
              </a:ext>
            </a:extLst>
          </p:cNvPr>
          <p:cNvSpPr txBox="1"/>
          <p:nvPr/>
        </p:nvSpPr>
        <p:spPr>
          <a:xfrm>
            <a:off x="7839466" y="4521137"/>
            <a:ext cx="1084665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5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(THE 17 GOALS, 2018)</a:t>
            </a:r>
          </a:p>
        </p:txBody>
      </p:sp>
    </p:spTree>
    <p:extLst>
      <p:ext uri="{BB962C8B-B14F-4D97-AF65-F5344CB8AC3E}">
        <p14:creationId xmlns:p14="http://schemas.microsoft.com/office/powerpoint/2010/main" val="3880943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790419-56ED-4198-99F3-5BDB8056F45C}"/>
              </a:ext>
            </a:extLst>
          </p:cNvPr>
          <p:cNvSpPr txBox="1">
            <a:spLocks/>
          </p:cNvSpPr>
          <p:nvPr/>
        </p:nvSpPr>
        <p:spPr>
          <a:xfrm>
            <a:off x="408963" y="454313"/>
            <a:ext cx="7700562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참고문헌 및 활용도구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0128156-CDB1-42CE-B192-3592B172574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REFERENCES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A70EA-4364-4AD5-93FA-6C83710C2CB6}"/>
              </a:ext>
            </a:extLst>
          </p:cNvPr>
          <p:cNvSpPr txBox="1"/>
          <p:nvPr/>
        </p:nvSpPr>
        <p:spPr>
          <a:xfrm>
            <a:off x="408962" y="1197079"/>
            <a:ext cx="8319428" cy="3373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Web Page &amp; Report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- Naidoo, R., &amp; Fisher, B. (2020, July 6). Reset Sustainable Development Goals for a pandemic world. 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 Retrieved from https://www.nature.com/articles/d41586-020-01999-x 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- United Nations. (2018, April 20). THE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17 GOALS. Retrieved from https://sdgs.un.org/goals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보건복지부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. (2020, April 19). 65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세 이상 노년층 등록장애인 지속 증가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. 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 Retrieved from http://www.mohw.go.kr/react/al/sal0301vw.jsp?PAR_MENU_ID=04&amp;MENU_ID=0403&amp;page=1&amp;CONT_SEQ=354109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한국장애인개발원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. (2016, October).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전동보장구 충전소 운영 효율화 방안 연구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. 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  Retrieved from https://www.koddi.or.kr/data/research01_view.jsp?brdNum=7403027 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-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환경부 지속가능발전위원회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. (2019, July).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국가 지속가능발전목표 수립 보고서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2019. Retrieved from http://ncsd.go.kr/api/1572586046142_K-SDGs_report.pdf</a:t>
            </a:r>
            <a:b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endParaRPr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 marL="171450" indent="-1714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Tools</a:t>
            </a:r>
            <a:b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</a:b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 descr="Python] 웹으로 코딩 하자 Jupyter Notebook :: 마이자몽">
            <a:extLst>
              <a:ext uri="{FF2B5EF4-FFF2-40B4-BE49-F238E27FC236}">
                <a16:creationId xmlns:a16="http://schemas.microsoft.com/office/drawing/2014/main" id="{AC61A801-6677-443B-BE6A-834A81268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273" y="4371278"/>
            <a:ext cx="433602" cy="50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Python Logo | Python Software Foundation">
            <a:extLst>
              <a:ext uri="{FF2B5EF4-FFF2-40B4-BE49-F238E27FC236}">
                <a16:creationId xmlns:a16="http://schemas.microsoft.com/office/drawing/2014/main" id="{16342317-7DFC-464B-A6F5-5970BE5C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84" y="4390329"/>
            <a:ext cx="1344467" cy="45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SGeo(Open Source GeoSpatial) 한국어 지부 - OSGeo Korean Chapter :: 'QGIS' 태그의 글  목록">
            <a:extLst>
              <a:ext uri="{FF2B5EF4-FFF2-40B4-BE49-F238E27FC236}">
                <a16:creationId xmlns:a16="http://schemas.microsoft.com/office/drawing/2014/main" id="{0214EC5C-C79F-4318-A3EC-41448674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1" y="4495296"/>
            <a:ext cx="774612" cy="2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81FA611-F296-47B8-8801-5C3E1DC5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762" y="4411555"/>
            <a:ext cx="427284" cy="39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451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1F7FFEB-E18A-4534-A3DA-0FAA5F96237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rgbClr val="F89D2A">
                  <a:alpha val="0"/>
                </a:srgbClr>
              </a:gs>
              <a:gs pos="47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과기정통부, 고품질 콘텐츠 제작·육성에 50억 투입...5G·VR 콘텐츠 ...">
            <a:extLst>
              <a:ext uri="{FF2B5EF4-FFF2-40B4-BE49-F238E27FC236}">
                <a16:creationId xmlns:a16="http://schemas.microsoft.com/office/drawing/2014/main" id="{5917EBD6-5079-461E-81FD-4D8A974CB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24" y="4789749"/>
            <a:ext cx="1009286" cy="20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8A2F6608-22E5-4EDE-A347-B8007D4C7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5" b="28635"/>
          <a:stretch/>
        </p:blipFill>
        <p:spPr bwMode="auto">
          <a:xfrm>
            <a:off x="7476805" y="4789749"/>
            <a:ext cx="1501100" cy="20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4;p13">
            <a:extLst>
              <a:ext uri="{FF2B5EF4-FFF2-40B4-BE49-F238E27FC236}">
                <a16:creationId xmlns:a16="http://schemas.microsoft.com/office/drawing/2014/main" id="{5F44C119-314D-492E-A7DB-89C8527B75A8}"/>
              </a:ext>
            </a:extLst>
          </p:cNvPr>
          <p:cNvSpPr txBox="1">
            <a:spLocks/>
          </p:cNvSpPr>
          <p:nvPr/>
        </p:nvSpPr>
        <p:spPr>
          <a:xfrm>
            <a:off x="3329249" y="2221575"/>
            <a:ext cx="2485501" cy="7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dirty="0">
                <a:solidFill>
                  <a:schemeClr val="bg1"/>
                </a:solidFill>
                <a:latin typeface="Helvetica 65 Medium" panose="020B0500000000000000" pitchFamily="34" charset="0"/>
                <a:ea typeface="나눔스퀘어 ExtraBold" panose="020B0600000101010101" pitchFamily="50" charset="-127"/>
                <a:cs typeface="Open Sans"/>
                <a:sym typeface="Open Sans"/>
              </a:rPr>
              <a:t>THANK YOU</a:t>
            </a:r>
            <a:endParaRPr lang="ko-KR" altLang="en-US" dirty="0">
              <a:solidFill>
                <a:schemeClr val="bg1"/>
              </a:solidFill>
              <a:latin typeface="Helvetica 65 Medium" panose="020B0500000000000000" pitchFamily="34" charset="0"/>
              <a:ea typeface="나눔스퀘어 ExtraBold" panose="020B0600000101010101" pitchFamily="50" charset="-127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2790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ur Guide To Seoul - 디이그제큐티브센터 코리아">
            <a:extLst>
              <a:ext uri="{FF2B5EF4-FFF2-40B4-BE49-F238E27FC236}">
                <a16:creationId xmlns:a16="http://schemas.microsoft.com/office/drawing/2014/main" id="{923479EA-44CE-4AA9-940F-BA0FBE88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0E09345-9D71-40B2-B14A-474052F1E899}"/>
              </a:ext>
            </a:extLst>
          </p:cNvPr>
          <p:cNvSpPr/>
          <p:nvPr/>
        </p:nvSpPr>
        <p:spPr>
          <a:xfrm>
            <a:off x="0" y="-2"/>
            <a:ext cx="9144000" cy="5143500"/>
          </a:xfrm>
          <a:prstGeom prst="rect">
            <a:avLst/>
          </a:prstGeom>
          <a:solidFill>
            <a:schemeClr val="bg2">
              <a:lumMod val="5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6E53B6C-3D43-406E-A7AF-332612E73510}"/>
              </a:ext>
            </a:extLst>
          </p:cNvPr>
          <p:cNvSpPr txBox="1">
            <a:spLocks/>
          </p:cNvSpPr>
          <p:nvPr/>
        </p:nvSpPr>
        <p:spPr>
          <a:xfrm>
            <a:off x="1792286" y="1243172"/>
            <a:ext cx="7700562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endParaRPr lang="ko-KR" altLang="en-US" sz="2400" spc="-113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Picture 2" descr="Goal 11: Make cities and human settlements inclusive, safe, resilient and  sustainable - Project - ISGLOBAL">
            <a:extLst>
              <a:ext uri="{FF2B5EF4-FFF2-40B4-BE49-F238E27FC236}">
                <a16:creationId xmlns:a16="http://schemas.microsoft.com/office/drawing/2014/main" id="{EC7C4D43-B3CE-4D03-9334-66564E545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t="15817" b="15753"/>
          <a:stretch/>
        </p:blipFill>
        <p:spPr bwMode="auto">
          <a:xfrm>
            <a:off x="466906" y="2573073"/>
            <a:ext cx="3471213" cy="1253757"/>
          </a:xfrm>
          <a:prstGeom prst="rect">
            <a:avLst/>
          </a:prstGeom>
          <a:noFill/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FD66437A-E7A6-4599-AFAA-F89064B63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591910"/>
              </p:ext>
            </p:extLst>
          </p:nvPr>
        </p:nvGraphicFramePr>
        <p:xfrm>
          <a:off x="4405024" y="2080181"/>
          <a:ext cx="4082103" cy="17466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0522">
                  <a:extLst>
                    <a:ext uri="{9D8B030D-6E8A-4147-A177-3AD203B41FA5}">
                      <a16:colId xmlns:a16="http://schemas.microsoft.com/office/drawing/2014/main" val="2385005656"/>
                    </a:ext>
                  </a:extLst>
                </a:gridCol>
                <a:gridCol w="867852">
                  <a:extLst>
                    <a:ext uri="{9D8B030D-6E8A-4147-A177-3AD203B41FA5}">
                      <a16:colId xmlns:a16="http://schemas.microsoft.com/office/drawing/2014/main" val="445591009"/>
                    </a:ext>
                  </a:extLst>
                </a:gridCol>
                <a:gridCol w="1563729">
                  <a:extLst>
                    <a:ext uri="{9D8B030D-6E8A-4147-A177-3AD203B41FA5}">
                      <a16:colId xmlns:a16="http://schemas.microsoft.com/office/drawing/2014/main" val="2346229644"/>
                    </a:ext>
                  </a:extLst>
                </a:gridCol>
              </a:tblGrid>
              <a:tr h="40862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1200" b="1" i="0" cap="all" dirty="0">
                        <a:solidFill>
                          <a:schemeClr val="bg1"/>
                        </a:solidFill>
                        <a:effectLst/>
                        <a:latin typeface="HelveticaNeueLT Pro 55 Roman" panose="020B0804020202020204" pitchFamily="34" charset="0"/>
                      </a:endParaRPr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38100" marB="38100" anchor="ctr"/>
                </a:tc>
                <a:tc h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38100" marB="38100" anchor="ctr"/>
                </a:tc>
                <a:extLst>
                  <a:ext uri="{0D108BD9-81ED-4DB2-BD59-A6C34878D82A}">
                    <a16:rowId xmlns:a16="http://schemas.microsoft.com/office/drawing/2014/main" val="3141619693"/>
                  </a:ext>
                </a:extLst>
              </a:tr>
              <a:tr h="442645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SDG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Example of </a:t>
                      </a:r>
                      <a:b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target(s) affected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032503"/>
                  </a:ext>
                </a:extLst>
              </a:tr>
              <a:tr h="8102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Goal 11: Sustainable cities and communities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Threatened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Target 11.2: give access to safe, affordable and sustainable transport systems for 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3D8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80285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2242AF2-A71B-4286-8BB1-DDAB0150B790}"/>
              </a:ext>
            </a:extLst>
          </p:cNvPr>
          <p:cNvSpPr txBox="1"/>
          <p:nvPr/>
        </p:nvSpPr>
        <p:spPr>
          <a:xfrm>
            <a:off x="7325662" y="3850697"/>
            <a:ext cx="123211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(Naidoo &amp; Fisher, 2020)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04799-E02A-4939-A442-7844002EC745}"/>
              </a:ext>
            </a:extLst>
          </p:cNvPr>
          <p:cNvSpPr txBox="1"/>
          <p:nvPr/>
        </p:nvSpPr>
        <p:spPr>
          <a:xfrm>
            <a:off x="4344471" y="2139020"/>
            <a:ext cx="3170394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i="0" cap="all" dirty="0">
                <a:solidFill>
                  <a:schemeClr val="bg1"/>
                </a:solidFill>
                <a:effectLst/>
                <a:latin typeface="HelveticaNeueLT Pro 55 Roman" panose="020B0804020202020204" pitchFamily="34" charset="0"/>
              </a:rPr>
              <a:t>COVID-19 IMPACTS ON </a:t>
            </a:r>
            <a:r>
              <a:rPr lang="en-US" altLang="ko-KR" sz="1200" cap="all" dirty="0" err="1">
                <a:solidFill>
                  <a:schemeClr val="bg1"/>
                </a:solidFill>
                <a:latin typeface="HelveticaNeueLT Pro 55 Roman" panose="020B0804020202020204" pitchFamily="34" charset="0"/>
              </a:rPr>
              <a:t>sdg</a:t>
            </a:r>
            <a:r>
              <a:rPr lang="en-US" altLang="ko-KR" sz="1200" cap="all" dirty="0">
                <a:solidFill>
                  <a:schemeClr val="bg1"/>
                </a:solidFill>
                <a:latin typeface="HelveticaNeueLT Pro 55 Roman" panose="020B0804020202020204" pitchFamily="34" charset="0"/>
              </a:rPr>
              <a:t> </a:t>
            </a:r>
            <a:r>
              <a:rPr lang="en-US" altLang="ko-KR" sz="1200" i="0" cap="all" dirty="0">
                <a:solidFill>
                  <a:schemeClr val="bg1"/>
                </a:solidFill>
                <a:effectLst/>
                <a:latin typeface="HelveticaNeueLT Pro 55 Roman" panose="020B0804020202020204" pitchFamily="34" charset="0"/>
              </a:rPr>
              <a:t>11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9B3CF69-DDC0-462B-B738-CE780F45FDC0}"/>
              </a:ext>
            </a:extLst>
          </p:cNvPr>
          <p:cNvSpPr txBox="1">
            <a:spLocks/>
          </p:cNvSpPr>
          <p:nvPr/>
        </p:nvSpPr>
        <p:spPr>
          <a:xfrm>
            <a:off x="408963" y="462128"/>
            <a:ext cx="8435234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2400" spc="-113" dirty="0">
                <a:solidFill>
                  <a:schemeClr val="bg1"/>
                </a:solidFill>
                <a:latin typeface="HelveticaNeueLT Pro 55 Roman" panose="020B0804020202020204" pitchFamily="34" charset="0"/>
                <a:ea typeface="나눔스퀘어 ExtraBold" panose="020B0600000101010101" pitchFamily="50" charset="-127"/>
              </a:rPr>
              <a:t>K-SDG 11-2 </a:t>
            </a:r>
            <a:r>
              <a:rPr lang="ko-KR" altLang="en-US" sz="2400" spc="-113" dirty="0">
                <a:solidFill>
                  <a:schemeClr val="bg1"/>
                </a:solidFill>
                <a:latin typeface="HelveticaNeueLT Pro 55 Roman" panose="020B0804020202020204" pitchFamily="34" charset="0"/>
                <a:ea typeface="나눔스퀘어 ExtraBold" panose="020B0600000101010101" pitchFamily="50" charset="-127"/>
              </a:rPr>
              <a:t>교통 약자 이용 편의 </a:t>
            </a:r>
            <a:r>
              <a:rPr lang="ko-KR" altLang="en-US" sz="2400" spc="-113" dirty="0" err="1">
                <a:solidFill>
                  <a:schemeClr val="bg1"/>
                </a:solidFill>
                <a:latin typeface="HelveticaNeueLT Pro 55 Roman" panose="020B0804020202020204" pitchFamily="34" charset="0"/>
                <a:ea typeface="나눔스퀘어 ExtraBold" panose="020B0600000101010101" pitchFamily="50" charset="-127"/>
              </a:rPr>
              <a:t>보장률</a:t>
            </a:r>
            <a:r>
              <a:rPr lang="ko-KR" altLang="en-US" sz="2400" spc="-113" dirty="0">
                <a:solidFill>
                  <a:schemeClr val="bg1"/>
                </a:solidFill>
                <a:latin typeface="HelveticaNeueLT Pro 55 Roman" panose="020B0804020202020204" pitchFamily="34" charset="0"/>
                <a:ea typeface="나눔스퀘어 ExtraBold" panose="020B0600000101010101" pitchFamily="50" charset="-127"/>
              </a:rPr>
              <a:t> 증진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29FCA85-6092-497A-A675-296BA656A1F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OBJECTIVE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65D10-6270-4BCC-8163-D88A8E7457D3}"/>
              </a:ext>
            </a:extLst>
          </p:cNvPr>
          <p:cNvSpPr txBox="1"/>
          <p:nvPr/>
        </p:nvSpPr>
        <p:spPr>
          <a:xfrm>
            <a:off x="408963" y="1917421"/>
            <a:ext cx="3529156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ko-KR" sz="1200" i="0" cap="all" dirty="0">
                <a:solidFill>
                  <a:schemeClr val="bg1"/>
                </a:solidFill>
                <a:effectLst/>
                <a:latin typeface="HelveticaNeueLT Pro 55 Roman" panose="020B0804020202020204" pitchFamily="34" charset="0"/>
              </a:rPr>
              <a:t>SDG 11 :</a:t>
            </a:r>
            <a:br>
              <a:rPr lang="en-US" altLang="ko-KR" sz="1200" i="0" cap="all" dirty="0">
                <a:solidFill>
                  <a:schemeClr val="bg1"/>
                </a:solidFill>
                <a:effectLst/>
                <a:latin typeface="HelveticaNeueLT Pro 55 Roman" panose="020B0804020202020204" pitchFamily="34" charset="0"/>
              </a:rPr>
            </a:br>
            <a:r>
              <a:rPr lang="en-US" altLang="ko-KR" sz="1200" i="0" cap="all" dirty="0">
                <a:solidFill>
                  <a:schemeClr val="bg1"/>
                </a:solidFill>
                <a:effectLst/>
                <a:latin typeface="HelveticaNeueLT Pro 55 Roman" panose="020B0804020202020204" pitchFamily="34" charset="0"/>
              </a:rPr>
              <a:t>SUSTAINABLE CITIES AND COMMUNITIES</a:t>
            </a:r>
          </a:p>
        </p:txBody>
      </p:sp>
    </p:spTree>
    <p:extLst>
      <p:ext uri="{BB962C8B-B14F-4D97-AF65-F5344CB8AC3E}">
        <p14:creationId xmlns:p14="http://schemas.microsoft.com/office/powerpoint/2010/main" val="4113578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ur Guide To Seoul - 디이그제큐티브센터 코리아">
            <a:extLst>
              <a:ext uri="{FF2B5EF4-FFF2-40B4-BE49-F238E27FC236}">
                <a16:creationId xmlns:a16="http://schemas.microsoft.com/office/drawing/2014/main" id="{923479EA-44CE-4AA9-940F-BA0FBE883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ACB1D4-EB31-4D51-A309-78A8ABF35C8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A00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29FCA85-6092-497A-A675-296BA656A1F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OBJECTIVE</a:t>
            </a:r>
            <a:endParaRPr lang="ko-KR" altLang="en-US" sz="1200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" name="Google Shape;54;p13">
            <a:extLst>
              <a:ext uri="{FF2B5EF4-FFF2-40B4-BE49-F238E27FC236}">
                <a16:creationId xmlns:a16="http://schemas.microsoft.com/office/drawing/2014/main" id="{3265CEC3-218D-4BFE-8356-3342398A9DF0}"/>
              </a:ext>
            </a:extLst>
          </p:cNvPr>
          <p:cNvSpPr txBox="1">
            <a:spLocks/>
          </p:cNvSpPr>
          <p:nvPr/>
        </p:nvSpPr>
        <p:spPr>
          <a:xfrm>
            <a:off x="399495" y="2248620"/>
            <a:ext cx="8280955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“ 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장애인 </a:t>
            </a:r>
            <a:r>
              <a:rPr lang="ko-KR" altLang="en-US" b="1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이동권</a:t>
            </a: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 증진을 위한 </a:t>
            </a:r>
            <a:b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</a:br>
            <a:r>
              <a:rPr lang="ko-KR" altLang="en-US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서울시 전동보장구 충전소 입지 선정 </a:t>
            </a:r>
            <a:r>
              <a:rPr lang="en-US" altLang="ko-KR" b="1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Open Sans"/>
                <a:sym typeface="Open Sans"/>
              </a:rPr>
              <a:t>“</a:t>
            </a:r>
            <a:endParaRPr lang="ko-KR" altLang="en-US" b="1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3047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2790419-56ED-4198-99F3-5BDB8056F45C}"/>
              </a:ext>
            </a:extLst>
          </p:cNvPr>
          <p:cNvSpPr txBox="1">
            <a:spLocks/>
          </p:cNvSpPr>
          <p:nvPr/>
        </p:nvSpPr>
        <p:spPr>
          <a:xfrm>
            <a:off x="408963" y="454313"/>
            <a:ext cx="7700562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전동보장구 사용자 증가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F2A5EE-7FDE-4CEC-9F9D-8BCC7162DBB5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7338E7-5B2D-4208-9DD8-59734D3E4903}"/>
              </a:ext>
            </a:extLst>
          </p:cNvPr>
          <p:cNvSpPr txBox="1"/>
          <p:nvPr/>
        </p:nvSpPr>
        <p:spPr>
          <a:xfrm>
            <a:off x="408964" y="1285849"/>
            <a:ext cx="7811672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K-SDGs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목표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11-2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관련 국토교통부는 교통약자 이동편의시설 개선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저상버스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및 특별교통수단 보급 확대 등의 추진 과제를 통해 전동보장구의 이동 편의성을 제고하고 있음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더불어 아래와 같이 노년층 장애인 및 전동보장구 사용 인원 증가가 예상되고 있는 상황임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1290BF76-2DA4-4028-B0A6-2ACA3EE4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6</a:t>
            </a:fld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CBF0F0-156E-4438-8331-87F4BBF2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7" y="2175345"/>
            <a:ext cx="7840136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6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20677C91-DC17-43DF-86F2-7B843C72A5EB}"/>
              </a:ext>
            </a:extLst>
          </p:cNvPr>
          <p:cNvSpPr txBox="1">
            <a:spLocks/>
          </p:cNvSpPr>
          <p:nvPr/>
        </p:nvSpPr>
        <p:spPr>
          <a:xfrm>
            <a:off x="8706803" y="4752975"/>
            <a:ext cx="269081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B638EE1-2C5D-44A7-9593-6F4DD0F67173}" type="slidenum">
              <a:rPr lang="ko-KR" altLang="en-US" sz="750">
                <a:solidFill>
                  <a:schemeClr val="bg1">
                    <a:lumMod val="95000"/>
                  </a:schemeClr>
                </a:solidFill>
                <a:latin typeface="Helvetica 45 Light" panose="020B0500000000000000" pitchFamily="34" charset="0"/>
                <a:ea typeface="맑은 고딕" panose="020B0503020000020004" pitchFamily="50" charset="-127"/>
              </a:rPr>
              <a:pPr>
                <a:defRPr/>
              </a:pPr>
              <a:t>7</a:t>
            </a:fld>
            <a:endParaRPr lang="ko-KR" altLang="en-US" sz="750" dirty="0">
              <a:solidFill>
                <a:schemeClr val="bg1">
                  <a:lumMod val="95000"/>
                </a:schemeClr>
              </a:solidFill>
              <a:latin typeface="Helvetica 45 Light" panose="020B0500000000000000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2790419-56ED-4198-99F3-5BDB8056F45C}"/>
              </a:ext>
            </a:extLst>
          </p:cNvPr>
          <p:cNvSpPr txBox="1">
            <a:spLocks/>
          </p:cNvSpPr>
          <p:nvPr/>
        </p:nvSpPr>
        <p:spPr>
          <a:xfrm>
            <a:off x="408963" y="454313"/>
            <a:ext cx="7700562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전동보장구 충전소 사용자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0128156-CDB1-42CE-B192-3592B172574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414A2597-E726-4279-A0A8-AF76D283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7</a:t>
            </a:fld>
            <a:endParaRPr lang="ko-KR" alt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22864-384C-4BE4-A893-CAD560A01EE3}"/>
              </a:ext>
            </a:extLst>
          </p:cNvPr>
          <p:cNvSpPr txBox="1"/>
          <p:nvPr/>
        </p:nvSpPr>
        <p:spPr>
          <a:xfrm>
            <a:off x="408963" y="1285849"/>
            <a:ext cx="8178777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한국장애인개발원이 전동보장구 사용자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150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명을 대상으로 조사한 결과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전동보장구 주 평균 사용일수는 매일이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76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(50.7%)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이었고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하루 평균 사용시간은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3~6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시간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43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(28.7%), 9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시간 이상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36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(24.0%), 6~9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시간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31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(20.7%)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순으로 사용 빈도가 대체로 높게 나타났음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E56D2B-54F6-4567-8521-B69728341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00" y="2162442"/>
            <a:ext cx="8016935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>
            <a:extLst>
              <a:ext uri="{FF2B5EF4-FFF2-40B4-BE49-F238E27FC236}">
                <a16:creationId xmlns:a16="http://schemas.microsoft.com/office/drawing/2014/main" id="{20677C91-DC17-43DF-86F2-7B843C72A5EB}"/>
              </a:ext>
            </a:extLst>
          </p:cNvPr>
          <p:cNvSpPr txBox="1">
            <a:spLocks/>
          </p:cNvSpPr>
          <p:nvPr/>
        </p:nvSpPr>
        <p:spPr>
          <a:xfrm>
            <a:off x="8706803" y="4752975"/>
            <a:ext cx="269081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B638EE1-2C5D-44A7-9593-6F4DD0F67173}" type="slidenum">
              <a:rPr lang="ko-KR" altLang="en-US" sz="750">
                <a:solidFill>
                  <a:schemeClr val="bg1">
                    <a:lumMod val="95000"/>
                  </a:schemeClr>
                </a:solidFill>
                <a:latin typeface="Helvetica 45 Light" panose="020B0500000000000000" pitchFamily="34" charset="0"/>
                <a:ea typeface="맑은 고딕" panose="020B0503020000020004" pitchFamily="50" charset="-127"/>
              </a:rPr>
              <a:pPr>
                <a:defRPr/>
              </a:pPr>
              <a:t>8</a:t>
            </a:fld>
            <a:endParaRPr lang="ko-KR" altLang="en-US" sz="750" dirty="0">
              <a:solidFill>
                <a:schemeClr val="bg1">
                  <a:lumMod val="95000"/>
                </a:schemeClr>
              </a:solidFill>
              <a:latin typeface="Helvetica 45 Light" panose="020B0500000000000000" pitchFamily="34" charset="0"/>
              <a:ea typeface="맑은 고딕" panose="020B0503020000020004" pitchFamily="50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2790419-56ED-4198-99F3-5BDB8056F45C}"/>
              </a:ext>
            </a:extLst>
          </p:cNvPr>
          <p:cNvSpPr txBox="1">
            <a:spLocks/>
          </p:cNvSpPr>
          <p:nvPr/>
        </p:nvSpPr>
        <p:spPr>
          <a:xfrm>
            <a:off x="408963" y="454313"/>
            <a:ext cx="7700562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전동보장구 충전소 사용자 </a:t>
            </a:r>
            <a:r>
              <a:rPr lang="ko-KR" altLang="en-US" sz="240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페인포인트</a:t>
            </a:r>
            <a:endParaRPr lang="ko-KR" altLang="en-US" sz="2400" spc="-113" dirty="0">
              <a:solidFill>
                <a:schemeClr val="tx1">
                  <a:lumMod val="75000"/>
                  <a:lumOff val="25000"/>
                </a:schemeClr>
              </a:solidFill>
              <a:latin typeface="HelveticaNeueLT Pro 65 Md" panose="020B0804020202020204" pitchFamily="34" charset="0"/>
              <a:ea typeface="나눔스퀘어 Extra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0128156-CDB1-42CE-B192-3592B1725746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BACKGROUND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414A2597-E726-4279-A0A8-AF76D283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8</a:t>
            </a:fld>
            <a:endParaRPr lang="ko-KR" alt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22864-384C-4BE4-A893-CAD560A01EE3}"/>
              </a:ext>
            </a:extLst>
          </p:cNvPr>
          <p:cNvSpPr txBox="1"/>
          <p:nvPr/>
        </p:nvSpPr>
        <p:spPr>
          <a:xfrm>
            <a:off x="408963" y="1285849"/>
            <a:ext cx="8178777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또한 전동보장구 충전소 이용 시 가장 불편한 점으로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설치 개수가 부족하다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‘ 32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(30.5%)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으로 가장 많았음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 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이와 관련해 설치 적합 위치에 대한 조사한 결과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‘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지하철역 및 버스정류장 등 대중교통 시설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‘ 76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명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(50.7%)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으로 조사됨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9239B9-07C6-40CF-AE13-F81DD562D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0" y="2155114"/>
            <a:ext cx="7888908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82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85C973A3-993D-485A-9697-B029D18D7403}"/>
              </a:ext>
            </a:extLst>
          </p:cNvPr>
          <p:cNvSpPr txBox="1">
            <a:spLocks/>
          </p:cNvSpPr>
          <p:nvPr/>
        </p:nvSpPr>
        <p:spPr>
          <a:xfrm>
            <a:off x="408962" y="454313"/>
            <a:ext cx="8460711" cy="67425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ko-KR" altLang="en-US" sz="24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NeueLT Pro 65 Md" panose="020B0804020202020204" pitchFamily="34" charset="0"/>
                <a:ea typeface="나눔스퀘어 ExtraBold" panose="020B0600000101010101" pitchFamily="50" charset="-127"/>
              </a:rPr>
              <a:t>데이터 분석 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00B536-07FF-425D-A101-28B76F0D05C2}"/>
              </a:ext>
            </a:extLst>
          </p:cNvPr>
          <p:cNvSpPr txBox="1"/>
          <p:nvPr/>
        </p:nvSpPr>
        <p:spPr>
          <a:xfrm>
            <a:off x="408964" y="1285849"/>
            <a:ext cx="8127998" cy="762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장애인들이 전동보장구 충전소 이용 시 발생하는 페인 포인트를 중점적으로 고려하여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확대 설치 시 적합한 위치를 데이터 기반으로 제안하고자 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  <a:b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</a:b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이를 위해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1)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전동보장구 충전소 관련 데이터 수집 및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전처리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2) K-Means Clustering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분석 실시하여 지역별 특징 도출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3)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충전소 이용권역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커버리지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)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 설정 및 소외 비율 탐색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, 4)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최대 소외 비율 지역 내 충전소 최종 입지 선정 절차를 통해 진행하였음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"/>
                <a:sym typeface="Open Sans"/>
              </a:rPr>
              <a:t>.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5DE51331-E6A0-4056-8E5E-D32D0BD4E678}"/>
              </a:ext>
            </a:extLst>
          </p:cNvPr>
          <p:cNvSpPr txBox="1">
            <a:spLocks/>
          </p:cNvSpPr>
          <p:nvPr/>
        </p:nvSpPr>
        <p:spPr>
          <a:xfrm>
            <a:off x="408963" y="453109"/>
            <a:ext cx="1692309" cy="263234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>
              <a:buClrTx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METHOD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2740144A-4F3A-48D7-9104-C6331AC4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19678" y="4724691"/>
            <a:ext cx="3276600" cy="365125"/>
          </a:xfrm>
        </p:spPr>
        <p:txBody>
          <a:bodyPr/>
          <a:lstStyle/>
          <a:p>
            <a:fld id="{5B638EE1-2C5D-44A7-9593-6F4DD0F67173}" type="slidenum">
              <a:rPr lang="ko-KR" altLang="en-US" sz="800" smtClean="0"/>
              <a:t>9</a:t>
            </a:fld>
            <a:endParaRPr lang="ko-KR" altLang="en-US" sz="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D6E29E-1A34-46A7-89E1-51C2AEAEF2F5}"/>
              </a:ext>
            </a:extLst>
          </p:cNvPr>
          <p:cNvGrpSpPr/>
          <p:nvPr/>
        </p:nvGrpSpPr>
        <p:grpSpPr>
          <a:xfrm>
            <a:off x="701424" y="2395206"/>
            <a:ext cx="7514206" cy="2055498"/>
            <a:chOff x="701424" y="2395206"/>
            <a:chExt cx="7514206" cy="205549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41EB229-23E6-4D69-8488-C5C73A894F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02"/>
            <a:stretch/>
          </p:blipFill>
          <p:spPr>
            <a:xfrm>
              <a:off x="809001" y="2744833"/>
              <a:ext cx="1242921" cy="154284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8053AE2-3013-43E1-9ADC-F1759BD61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4683" y="2830151"/>
              <a:ext cx="1443095" cy="154284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328F137-DFC3-4CA6-98D5-8AC7696C6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1420" y="2858622"/>
              <a:ext cx="1374499" cy="147789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037C674-5F50-4473-8CE3-9C6567EC8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3226" y="2896722"/>
              <a:ext cx="1372792" cy="140413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484C57-809B-452A-9AA3-0046CE89E48F}"/>
                </a:ext>
              </a:extLst>
            </p:cNvPr>
            <p:cNvSpPr txBox="1"/>
            <p:nvPr/>
          </p:nvSpPr>
          <p:spPr>
            <a:xfrm>
              <a:off x="701424" y="4035206"/>
              <a:ext cx="1422289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  <a:t>Data Collection and Preprocessing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C043B0-B5F7-4317-8149-F6D871063D17}"/>
                </a:ext>
              </a:extLst>
            </p:cNvPr>
            <p:cNvSpPr txBox="1"/>
            <p:nvPr/>
          </p:nvSpPr>
          <p:spPr>
            <a:xfrm>
              <a:off x="2696299" y="4035206"/>
              <a:ext cx="1422289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  <a:t>K-Means Clustering 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</a:b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  <a:t>Analysis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1410C6-675E-4A6B-936F-8A5D71FE690B}"/>
                </a:ext>
              </a:extLst>
            </p:cNvPr>
            <p:cNvSpPr txBox="1"/>
            <p:nvPr/>
          </p:nvSpPr>
          <p:spPr>
            <a:xfrm>
              <a:off x="4652754" y="4035206"/>
              <a:ext cx="1517194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  <a:t>Charger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</a:b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  <a:t>Coverage map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4668D1-93C9-4EF0-80D7-B7EC7BB8894D}"/>
                </a:ext>
              </a:extLst>
            </p:cNvPr>
            <p:cNvSpPr txBox="1"/>
            <p:nvPr/>
          </p:nvSpPr>
          <p:spPr>
            <a:xfrm>
              <a:off x="6696431" y="4035206"/>
              <a:ext cx="1519199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  <a:t>Location 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</a:b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나눔스퀘어 Bold" panose="020B0600000101010101" pitchFamily="50" charset="-127"/>
                </a:rPr>
                <a:t>Analysis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0CDD15-50A3-4143-A463-9081131D8834}"/>
                </a:ext>
              </a:extLst>
            </p:cNvPr>
            <p:cNvSpPr txBox="1"/>
            <p:nvPr/>
          </p:nvSpPr>
          <p:spPr>
            <a:xfrm>
              <a:off x="2753513" y="2395206"/>
              <a:ext cx="62055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65 Medium" panose="020B0500000000000000" pitchFamily="34" charset="0"/>
                  <a:ea typeface="나눔스퀘어 Bold" panose="020B0600000101010101" pitchFamily="50" charset="-127"/>
                </a:rPr>
                <a:t>STEP 2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anose="020B0500000000000000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36CD283-24B2-4130-9186-21A25992A835}"/>
                </a:ext>
              </a:extLst>
            </p:cNvPr>
            <p:cNvSpPr txBox="1"/>
            <p:nvPr/>
          </p:nvSpPr>
          <p:spPr>
            <a:xfrm>
              <a:off x="4784153" y="2395206"/>
              <a:ext cx="62055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65 Medium" panose="020B0500000000000000" pitchFamily="34" charset="0"/>
                  <a:ea typeface="나눔스퀘어 Bold" panose="020B0600000101010101" pitchFamily="50" charset="-127"/>
                </a:rPr>
                <a:t>STEP 3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anose="020B0500000000000000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8AF3D2-5A4D-4EC3-A043-8F6A0A81ABE5}"/>
                </a:ext>
              </a:extLst>
            </p:cNvPr>
            <p:cNvSpPr txBox="1"/>
            <p:nvPr/>
          </p:nvSpPr>
          <p:spPr>
            <a:xfrm>
              <a:off x="6835283" y="2395206"/>
              <a:ext cx="62055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65 Medium" panose="020B0500000000000000" pitchFamily="34" charset="0"/>
                  <a:ea typeface="나눔스퀘어 Bold" panose="020B0600000101010101" pitchFamily="50" charset="-127"/>
                </a:rPr>
                <a:t>STEP 4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anose="020B0500000000000000" pitchFamily="34" charset="0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201C04-C2AB-4BE2-B491-F35F270D3B00}"/>
                </a:ext>
              </a:extLst>
            </p:cNvPr>
            <p:cNvSpPr txBox="1"/>
            <p:nvPr/>
          </p:nvSpPr>
          <p:spPr>
            <a:xfrm>
              <a:off x="739525" y="2395206"/>
              <a:ext cx="620550" cy="2462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65 Medium" panose="020B0500000000000000" pitchFamily="34" charset="0"/>
                  <a:ea typeface="나눔스퀘어 Bold" panose="020B0600000101010101" pitchFamily="50" charset="-127"/>
                </a:rPr>
                <a:t>STEP 1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anose="020B0500000000000000" pitchFamily="34" charset="0"/>
                <a:ea typeface="나눔스퀘어 Bold" panose="020B0600000101010101" pitchFamily="50" charset="-127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B19F6DC9-AE18-4003-BFD7-F1F0C53D3842}"/>
                </a:ext>
              </a:extLst>
            </p:cNvPr>
            <p:cNvCxnSpPr>
              <a:cxnSpLocks/>
            </p:cNvCxnSpPr>
            <p:nvPr/>
          </p:nvCxnSpPr>
          <p:spPr>
            <a:xfrm>
              <a:off x="4417039" y="2989091"/>
              <a:ext cx="0" cy="1298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AA78C9F-609A-47B2-9F66-8F4EF1EEB0E1}"/>
                </a:ext>
              </a:extLst>
            </p:cNvPr>
            <p:cNvCxnSpPr>
              <a:cxnSpLocks/>
            </p:cNvCxnSpPr>
            <p:nvPr/>
          </p:nvCxnSpPr>
          <p:spPr>
            <a:xfrm>
              <a:off x="6445624" y="2989091"/>
              <a:ext cx="0" cy="1298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41D820E-CA3F-4D38-B074-D0366DD806C8}"/>
                </a:ext>
              </a:extLst>
            </p:cNvPr>
            <p:cNvCxnSpPr>
              <a:cxnSpLocks/>
            </p:cNvCxnSpPr>
            <p:nvPr/>
          </p:nvCxnSpPr>
          <p:spPr>
            <a:xfrm>
              <a:off x="2405103" y="2989091"/>
              <a:ext cx="0" cy="12985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26A750C-BEB2-41B2-BA11-2BE3B6BF384D}"/>
              </a:ext>
            </a:extLst>
          </p:cNvPr>
          <p:cNvSpPr/>
          <p:nvPr/>
        </p:nvSpPr>
        <p:spPr>
          <a:xfrm>
            <a:off x="2922260" y="4556151"/>
            <a:ext cx="2989557" cy="231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900" spc="-5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전동보장구 충전소 입지 선정 분석 과정</a:t>
            </a:r>
            <a:endParaRPr lang="ko-KR" altLang="en-US" sz="900" spc="-5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5692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9718</TotalTime>
  <Words>2159</Words>
  <Application>Microsoft Office PowerPoint</Application>
  <PresentationFormat>화면 슬라이드 쇼(16:9)</PresentationFormat>
  <Paragraphs>349</Paragraphs>
  <Slides>31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Helvetica 45 Light</vt:lpstr>
      <vt:lpstr>Helvetica</vt:lpstr>
      <vt:lpstr>HelveticaNeueLT Pro 55 Roman</vt:lpstr>
      <vt:lpstr>HelveticaNeueLT Pro 65 Md</vt:lpstr>
      <vt:lpstr>Helvetica 65 Medium</vt:lpstr>
      <vt:lpstr>나눔스퀘어 ExtraBold</vt:lpstr>
      <vt:lpstr>Arial</vt:lpstr>
      <vt:lpstr>Wingdings</vt:lpstr>
      <vt:lpstr>나눔스퀘어</vt:lpstr>
      <vt:lpstr>나눔스퀘어 Bold</vt:lpstr>
      <vt:lpstr>Simple Light</vt:lpstr>
      <vt:lpstr>장애인 이동권 증진을 위한  서울시 전동보장구 충전소 입지 선정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donghak</dc:creator>
  <cp:lastModifiedBy>HAK</cp:lastModifiedBy>
  <cp:revision>128</cp:revision>
  <dcterms:modified xsi:type="dcterms:W3CDTF">2020-09-18T03:38:33Z</dcterms:modified>
</cp:coreProperties>
</file>